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378" r:id="rId2"/>
    <p:sldId id="303" r:id="rId3"/>
    <p:sldId id="379" r:id="rId4"/>
    <p:sldId id="325" r:id="rId5"/>
    <p:sldId id="305" r:id="rId6"/>
    <p:sldId id="339" r:id="rId7"/>
    <p:sldId id="352" r:id="rId8"/>
    <p:sldId id="322" r:id="rId9"/>
    <p:sldId id="364" r:id="rId10"/>
    <p:sldId id="353" r:id="rId11"/>
    <p:sldId id="356" r:id="rId12"/>
    <p:sldId id="365" r:id="rId13"/>
    <p:sldId id="358" r:id="rId14"/>
    <p:sldId id="357" r:id="rId15"/>
    <p:sldId id="351" r:id="rId16"/>
    <p:sldId id="360" r:id="rId17"/>
    <p:sldId id="366" r:id="rId18"/>
    <p:sldId id="311" r:id="rId19"/>
    <p:sldId id="327" r:id="rId20"/>
    <p:sldId id="372" r:id="rId21"/>
    <p:sldId id="374" r:id="rId22"/>
    <p:sldId id="373" r:id="rId23"/>
    <p:sldId id="363" r:id="rId24"/>
    <p:sldId id="370" r:id="rId25"/>
    <p:sldId id="326" r:id="rId26"/>
    <p:sldId id="369" r:id="rId27"/>
    <p:sldId id="367" r:id="rId28"/>
    <p:sldId id="329" r:id="rId29"/>
    <p:sldId id="330" r:id="rId30"/>
    <p:sldId id="331" r:id="rId31"/>
    <p:sldId id="371" r:id="rId32"/>
    <p:sldId id="333" r:id="rId33"/>
    <p:sldId id="377" r:id="rId34"/>
    <p:sldId id="376" r:id="rId35"/>
    <p:sldId id="375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A5E"/>
    <a:srgbClr val="7794F2"/>
    <a:srgbClr val="768FE3"/>
    <a:srgbClr val="647CCC"/>
    <a:srgbClr val="1443DE"/>
    <a:srgbClr val="718DEB"/>
    <a:srgbClr val="8D8DF7"/>
    <a:srgbClr val="9595C7"/>
    <a:srgbClr val="E6E6EE"/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86BF46-E9CC-41BE-904C-878268B7048C}" v="3879" dt="2023-07-17T13:26:45.6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89006" autoAdjust="0"/>
  </p:normalViewPr>
  <p:slideViewPr>
    <p:cSldViewPr snapToGrid="0">
      <p:cViewPr varScale="1">
        <p:scale>
          <a:sx n="98" d="100"/>
          <a:sy n="98" d="100"/>
        </p:scale>
        <p:origin x="10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BC132F-5363-46AA-B795-325044C0430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82F886D2-8908-4C2E-BCC4-D6DEC28E25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Google Sans" panose="020B0503030502040204" pitchFamily="34" charset="0"/>
            </a:rPr>
            <a:t>Chatbot on Slack is based on a LLM and company-internal information.</a:t>
          </a:r>
        </a:p>
      </dgm:t>
    </dgm:pt>
    <dgm:pt modelId="{19CAF799-1656-486C-A01D-91020E89D114}" type="parTrans" cxnId="{D992C315-9FC2-4A69-98C3-E1D244D622FE}">
      <dgm:prSet/>
      <dgm:spPr/>
      <dgm:t>
        <a:bodyPr/>
        <a:lstStyle/>
        <a:p>
          <a:endParaRPr lang="en-US"/>
        </a:p>
      </dgm:t>
    </dgm:pt>
    <dgm:pt modelId="{F5C33ADB-91FC-430F-A7AE-A150E5272796}" type="sibTrans" cxnId="{D992C315-9FC2-4A69-98C3-E1D244D622FE}">
      <dgm:prSet/>
      <dgm:spPr/>
      <dgm:t>
        <a:bodyPr/>
        <a:lstStyle/>
        <a:p>
          <a:endParaRPr lang="en-US"/>
        </a:p>
      </dgm:t>
    </dgm:pt>
    <dgm:pt modelId="{A685523A-F622-44E8-83B8-33DECEA691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Google Sans" panose="020B0503030502040204" pitchFamily="34" charset="0"/>
            </a:rPr>
            <a:t>Data retrieved from company’s Confluence, Slack and Google Drive.</a:t>
          </a:r>
        </a:p>
      </dgm:t>
    </dgm:pt>
    <dgm:pt modelId="{CCE78018-B699-4B86-9761-4823B5C2FE96}" type="parTrans" cxnId="{C98A48EB-D7C9-47D3-B56E-03ABDD4287E1}">
      <dgm:prSet/>
      <dgm:spPr/>
      <dgm:t>
        <a:bodyPr/>
        <a:lstStyle/>
        <a:p>
          <a:endParaRPr lang="en-US"/>
        </a:p>
      </dgm:t>
    </dgm:pt>
    <dgm:pt modelId="{23354FFE-122A-4192-8E1A-77560DAC63D2}" type="sibTrans" cxnId="{C98A48EB-D7C9-47D3-B56E-03ABDD4287E1}">
      <dgm:prSet/>
      <dgm:spPr/>
      <dgm:t>
        <a:bodyPr/>
        <a:lstStyle/>
        <a:p>
          <a:endParaRPr lang="en-US"/>
        </a:p>
      </dgm:t>
    </dgm:pt>
    <dgm:pt modelId="{FF8AD7DC-8340-4A4D-84B9-94C077F621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Google Sans" panose="020B0503030502040204" pitchFamily="34" charset="0"/>
            </a:rPr>
            <a:t>Employees can ask the chatbot questions about the company.</a:t>
          </a:r>
        </a:p>
      </dgm:t>
    </dgm:pt>
    <dgm:pt modelId="{C1A80487-5FB9-44D6-990E-183857F43F23}" type="parTrans" cxnId="{E246FA1F-21A5-41C8-BE4B-37A950E4A92B}">
      <dgm:prSet/>
      <dgm:spPr/>
      <dgm:t>
        <a:bodyPr/>
        <a:lstStyle/>
        <a:p>
          <a:endParaRPr lang="en-US"/>
        </a:p>
      </dgm:t>
    </dgm:pt>
    <dgm:pt modelId="{6B888ECB-99DF-4D30-8E44-F3DDE2034DB1}" type="sibTrans" cxnId="{E246FA1F-21A5-41C8-BE4B-37A950E4A92B}">
      <dgm:prSet/>
      <dgm:spPr/>
      <dgm:t>
        <a:bodyPr/>
        <a:lstStyle/>
        <a:p>
          <a:endParaRPr lang="en-US"/>
        </a:p>
      </dgm:t>
    </dgm:pt>
    <dgm:pt modelId="{BEC96F2A-626E-4C32-9998-7D65C4326259}" type="pres">
      <dgm:prSet presAssocID="{BABC132F-5363-46AA-B795-325044C04300}" presName="root" presStyleCnt="0">
        <dgm:presLayoutVars>
          <dgm:dir/>
          <dgm:resizeHandles val="exact"/>
        </dgm:presLayoutVars>
      </dgm:prSet>
      <dgm:spPr/>
    </dgm:pt>
    <dgm:pt modelId="{5DA4B46E-3ED3-41C4-9333-1977DB42C4F5}" type="pres">
      <dgm:prSet presAssocID="{82F886D2-8908-4C2E-BCC4-D6DEC28E251E}" presName="compNode" presStyleCnt="0"/>
      <dgm:spPr/>
    </dgm:pt>
    <dgm:pt modelId="{EEA4CDAD-6002-40DA-8157-143643D47B3F}" type="pres">
      <dgm:prSet presAssocID="{82F886D2-8908-4C2E-BCC4-D6DEC28E251E}" presName="bgRect" presStyleLbl="bgShp" presStyleIdx="0" presStyleCnt="3"/>
      <dgm:spPr>
        <a:solidFill>
          <a:srgbClr val="001A5E"/>
        </a:solidFill>
      </dgm:spPr>
    </dgm:pt>
    <dgm:pt modelId="{132005AF-12E5-4E27-ACB8-1C5F73A1F213}" type="pres">
      <dgm:prSet presAssocID="{82F886D2-8908-4C2E-BCC4-D6DEC28E251E}" presName="iconRect" presStyleLbl="node1" presStyleIdx="0" presStyleCnt="3" custLinFactNeighborX="-7431"/>
      <dgm:spPr/>
    </dgm:pt>
    <dgm:pt modelId="{5DC7F08F-65AC-43B5-8735-361F24789372}" type="pres">
      <dgm:prSet presAssocID="{82F886D2-8908-4C2E-BCC4-D6DEC28E251E}" presName="spaceRect" presStyleCnt="0"/>
      <dgm:spPr/>
    </dgm:pt>
    <dgm:pt modelId="{D064D706-CDDD-44B3-AB60-30BDB4EADE82}" type="pres">
      <dgm:prSet presAssocID="{82F886D2-8908-4C2E-BCC4-D6DEC28E251E}" presName="parTx" presStyleLbl="revTx" presStyleIdx="0" presStyleCnt="3">
        <dgm:presLayoutVars>
          <dgm:chMax val="0"/>
          <dgm:chPref val="0"/>
        </dgm:presLayoutVars>
      </dgm:prSet>
      <dgm:spPr/>
    </dgm:pt>
    <dgm:pt modelId="{3A06577F-A52B-42CA-9E2E-5D7E2DC46516}" type="pres">
      <dgm:prSet presAssocID="{F5C33ADB-91FC-430F-A7AE-A150E5272796}" presName="sibTrans" presStyleCnt="0"/>
      <dgm:spPr/>
    </dgm:pt>
    <dgm:pt modelId="{5D944C29-05FF-4EC2-ABC0-8A6223370382}" type="pres">
      <dgm:prSet presAssocID="{A685523A-F622-44E8-83B8-33DECEA69154}" presName="compNode" presStyleCnt="0"/>
      <dgm:spPr/>
    </dgm:pt>
    <dgm:pt modelId="{8B230593-9939-44C7-893A-456F772F27FC}" type="pres">
      <dgm:prSet presAssocID="{A685523A-F622-44E8-83B8-33DECEA69154}" presName="bgRect" presStyleLbl="bgShp" presStyleIdx="1" presStyleCnt="3"/>
      <dgm:spPr>
        <a:solidFill>
          <a:srgbClr val="001A5E"/>
        </a:solidFill>
      </dgm:spPr>
    </dgm:pt>
    <dgm:pt modelId="{01F155E9-C8C9-448B-A952-3A30FEE01579}" type="pres">
      <dgm:prSet presAssocID="{A685523A-F622-44E8-83B8-33DECEA69154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 with solid fill"/>
        </a:ext>
      </dgm:extLst>
    </dgm:pt>
    <dgm:pt modelId="{A0659494-E0D1-49BE-AC35-8D75D22BA436}" type="pres">
      <dgm:prSet presAssocID="{A685523A-F622-44E8-83B8-33DECEA69154}" presName="spaceRect" presStyleCnt="0"/>
      <dgm:spPr/>
    </dgm:pt>
    <dgm:pt modelId="{D2387AD8-9FC5-4573-A9F9-62978DADD650}" type="pres">
      <dgm:prSet presAssocID="{A685523A-F622-44E8-83B8-33DECEA69154}" presName="parTx" presStyleLbl="revTx" presStyleIdx="1" presStyleCnt="3">
        <dgm:presLayoutVars>
          <dgm:chMax val="0"/>
          <dgm:chPref val="0"/>
        </dgm:presLayoutVars>
      </dgm:prSet>
      <dgm:spPr/>
    </dgm:pt>
    <dgm:pt modelId="{FF6D15CD-E6F7-415A-9465-72F9E48FF330}" type="pres">
      <dgm:prSet presAssocID="{23354FFE-122A-4192-8E1A-77560DAC63D2}" presName="sibTrans" presStyleCnt="0"/>
      <dgm:spPr/>
    </dgm:pt>
    <dgm:pt modelId="{0F3AF27C-CB2E-4262-9D09-0A67653F155B}" type="pres">
      <dgm:prSet presAssocID="{FF8AD7DC-8340-4A4D-84B9-94C077F62185}" presName="compNode" presStyleCnt="0"/>
      <dgm:spPr/>
    </dgm:pt>
    <dgm:pt modelId="{BC5707E0-DC98-4F3C-8E51-8619C7622C37}" type="pres">
      <dgm:prSet presAssocID="{FF8AD7DC-8340-4A4D-84B9-94C077F62185}" presName="bgRect" presStyleLbl="bgShp" presStyleIdx="2" presStyleCnt="3"/>
      <dgm:spPr>
        <a:solidFill>
          <a:srgbClr val="001A5E"/>
        </a:solidFill>
        <a:ln>
          <a:noFill/>
        </a:ln>
      </dgm:spPr>
    </dgm:pt>
    <dgm:pt modelId="{45D1002F-EE09-4907-9D59-5AD1BF872C7C}" type="pres">
      <dgm:prSet presAssocID="{FF8AD7DC-8340-4A4D-84B9-94C077F62185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604BA7D5-145D-4EEA-BB22-17198EA310DB}" type="pres">
      <dgm:prSet presAssocID="{FF8AD7DC-8340-4A4D-84B9-94C077F62185}" presName="spaceRect" presStyleCnt="0"/>
      <dgm:spPr/>
    </dgm:pt>
    <dgm:pt modelId="{0DE7435C-65A4-46F5-988F-44F9274D55BF}" type="pres">
      <dgm:prSet presAssocID="{FF8AD7DC-8340-4A4D-84B9-94C077F6218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0B0410A-0300-41EC-A3C8-9DAC06AA46D3}" type="presOf" srcId="{BABC132F-5363-46AA-B795-325044C04300}" destId="{BEC96F2A-626E-4C32-9998-7D65C4326259}" srcOrd="0" destOrd="0" presId="urn:microsoft.com/office/officeart/2018/2/layout/IconVerticalSolidList"/>
    <dgm:cxn modelId="{D992C315-9FC2-4A69-98C3-E1D244D622FE}" srcId="{BABC132F-5363-46AA-B795-325044C04300}" destId="{82F886D2-8908-4C2E-BCC4-D6DEC28E251E}" srcOrd="0" destOrd="0" parTransId="{19CAF799-1656-486C-A01D-91020E89D114}" sibTransId="{F5C33ADB-91FC-430F-A7AE-A150E5272796}"/>
    <dgm:cxn modelId="{E246FA1F-21A5-41C8-BE4B-37A950E4A92B}" srcId="{BABC132F-5363-46AA-B795-325044C04300}" destId="{FF8AD7DC-8340-4A4D-84B9-94C077F62185}" srcOrd="2" destOrd="0" parTransId="{C1A80487-5FB9-44D6-990E-183857F43F23}" sibTransId="{6B888ECB-99DF-4D30-8E44-F3DDE2034DB1}"/>
    <dgm:cxn modelId="{EEBFC164-0441-406F-84E6-3648338C0BB0}" type="presOf" srcId="{FF8AD7DC-8340-4A4D-84B9-94C077F62185}" destId="{0DE7435C-65A4-46F5-988F-44F9274D55BF}" srcOrd="0" destOrd="0" presId="urn:microsoft.com/office/officeart/2018/2/layout/IconVerticalSolidList"/>
    <dgm:cxn modelId="{23D08BBD-D72E-4475-B44D-2024BE1FC82F}" type="presOf" srcId="{82F886D2-8908-4C2E-BCC4-D6DEC28E251E}" destId="{D064D706-CDDD-44B3-AB60-30BDB4EADE82}" srcOrd="0" destOrd="0" presId="urn:microsoft.com/office/officeart/2018/2/layout/IconVerticalSolidList"/>
    <dgm:cxn modelId="{0A4CF5DD-ACAE-4F87-8F29-DA7823A0B9E4}" type="presOf" srcId="{A685523A-F622-44E8-83B8-33DECEA69154}" destId="{D2387AD8-9FC5-4573-A9F9-62978DADD650}" srcOrd="0" destOrd="0" presId="urn:microsoft.com/office/officeart/2018/2/layout/IconVerticalSolidList"/>
    <dgm:cxn modelId="{C98A48EB-D7C9-47D3-B56E-03ABDD4287E1}" srcId="{BABC132F-5363-46AA-B795-325044C04300}" destId="{A685523A-F622-44E8-83B8-33DECEA69154}" srcOrd="1" destOrd="0" parTransId="{CCE78018-B699-4B86-9761-4823B5C2FE96}" sibTransId="{23354FFE-122A-4192-8E1A-77560DAC63D2}"/>
    <dgm:cxn modelId="{A6C3FB31-B7B7-46E7-8BE6-C0151A80E525}" type="presParOf" srcId="{BEC96F2A-626E-4C32-9998-7D65C4326259}" destId="{5DA4B46E-3ED3-41C4-9333-1977DB42C4F5}" srcOrd="0" destOrd="0" presId="urn:microsoft.com/office/officeart/2018/2/layout/IconVerticalSolidList"/>
    <dgm:cxn modelId="{85A163F0-C4BE-47AC-B64F-BD5C66E93693}" type="presParOf" srcId="{5DA4B46E-3ED3-41C4-9333-1977DB42C4F5}" destId="{EEA4CDAD-6002-40DA-8157-143643D47B3F}" srcOrd="0" destOrd="0" presId="urn:microsoft.com/office/officeart/2018/2/layout/IconVerticalSolidList"/>
    <dgm:cxn modelId="{9D05A462-D88E-42F8-BC70-D33586C51701}" type="presParOf" srcId="{5DA4B46E-3ED3-41C4-9333-1977DB42C4F5}" destId="{132005AF-12E5-4E27-ACB8-1C5F73A1F213}" srcOrd="1" destOrd="0" presId="urn:microsoft.com/office/officeart/2018/2/layout/IconVerticalSolidList"/>
    <dgm:cxn modelId="{94F116F5-4AA0-4CDE-83F5-0EF49505A5B6}" type="presParOf" srcId="{5DA4B46E-3ED3-41C4-9333-1977DB42C4F5}" destId="{5DC7F08F-65AC-43B5-8735-361F24789372}" srcOrd="2" destOrd="0" presId="urn:microsoft.com/office/officeart/2018/2/layout/IconVerticalSolidList"/>
    <dgm:cxn modelId="{CF2A427A-4DC5-4753-BE5F-493511902F8F}" type="presParOf" srcId="{5DA4B46E-3ED3-41C4-9333-1977DB42C4F5}" destId="{D064D706-CDDD-44B3-AB60-30BDB4EADE82}" srcOrd="3" destOrd="0" presId="urn:microsoft.com/office/officeart/2018/2/layout/IconVerticalSolidList"/>
    <dgm:cxn modelId="{30E53C2C-2CB3-4ACD-A755-5DE69C776C0D}" type="presParOf" srcId="{BEC96F2A-626E-4C32-9998-7D65C4326259}" destId="{3A06577F-A52B-42CA-9E2E-5D7E2DC46516}" srcOrd="1" destOrd="0" presId="urn:microsoft.com/office/officeart/2018/2/layout/IconVerticalSolidList"/>
    <dgm:cxn modelId="{9F930038-DEE6-480C-A751-168312E33200}" type="presParOf" srcId="{BEC96F2A-626E-4C32-9998-7D65C4326259}" destId="{5D944C29-05FF-4EC2-ABC0-8A6223370382}" srcOrd="2" destOrd="0" presId="urn:microsoft.com/office/officeart/2018/2/layout/IconVerticalSolidList"/>
    <dgm:cxn modelId="{0900109E-4CEF-49F6-A6F2-5ACEB2CB86CC}" type="presParOf" srcId="{5D944C29-05FF-4EC2-ABC0-8A6223370382}" destId="{8B230593-9939-44C7-893A-456F772F27FC}" srcOrd="0" destOrd="0" presId="urn:microsoft.com/office/officeart/2018/2/layout/IconVerticalSolidList"/>
    <dgm:cxn modelId="{35D30093-0784-4361-AA15-C1C66CB25865}" type="presParOf" srcId="{5D944C29-05FF-4EC2-ABC0-8A6223370382}" destId="{01F155E9-C8C9-448B-A952-3A30FEE01579}" srcOrd="1" destOrd="0" presId="urn:microsoft.com/office/officeart/2018/2/layout/IconVerticalSolidList"/>
    <dgm:cxn modelId="{248F9993-7858-4167-BAC7-3738BE172072}" type="presParOf" srcId="{5D944C29-05FF-4EC2-ABC0-8A6223370382}" destId="{A0659494-E0D1-49BE-AC35-8D75D22BA436}" srcOrd="2" destOrd="0" presId="urn:microsoft.com/office/officeart/2018/2/layout/IconVerticalSolidList"/>
    <dgm:cxn modelId="{7DB43B38-8B3D-4E6B-B9D0-F14E0FB81895}" type="presParOf" srcId="{5D944C29-05FF-4EC2-ABC0-8A6223370382}" destId="{D2387AD8-9FC5-4573-A9F9-62978DADD650}" srcOrd="3" destOrd="0" presId="urn:microsoft.com/office/officeart/2018/2/layout/IconVerticalSolidList"/>
    <dgm:cxn modelId="{C4710184-E2EC-4253-B1EB-DCCC0D370098}" type="presParOf" srcId="{BEC96F2A-626E-4C32-9998-7D65C4326259}" destId="{FF6D15CD-E6F7-415A-9465-72F9E48FF330}" srcOrd="3" destOrd="0" presId="urn:microsoft.com/office/officeart/2018/2/layout/IconVerticalSolidList"/>
    <dgm:cxn modelId="{C3E58110-B98C-4956-BE1F-71DCE2A22E43}" type="presParOf" srcId="{BEC96F2A-626E-4C32-9998-7D65C4326259}" destId="{0F3AF27C-CB2E-4262-9D09-0A67653F155B}" srcOrd="4" destOrd="0" presId="urn:microsoft.com/office/officeart/2018/2/layout/IconVerticalSolidList"/>
    <dgm:cxn modelId="{8041B9E9-8295-477B-863C-37181B223EB0}" type="presParOf" srcId="{0F3AF27C-CB2E-4262-9D09-0A67653F155B}" destId="{BC5707E0-DC98-4F3C-8E51-8619C7622C37}" srcOrd="0" destOrd="0" presId="urn:microsoft.com/office/officeart/2018/2/layout/IconVerticalSolidList"/>
    <dgm:cxn modelId="{DDA6654A-90CA-4911-96A4-8DE9E1E103A4}" type="presParOf" srcId="{0F3AF27C-CB2E-4262-9D09-0A67653F155B}" destId="{45D1002F-EE09-4907-9D59-5AD1BF872C7C}" srcOrd="1" destOrd="0" presId="urn:microsoft.com/office/officeart/2018/2/layout/IconVerticalSolidList"/>
    <dgm:cxn modelId="{CB7072C1-33A0-450A-AB49-5AA1DD28A2E7}" type="presParOf" srcId="{0F3AF27C-CB2E-4262-9D09-0A67653F155B}" destId="{604BA7D5-145D-4EEA-BB22-17198EA310DB}" srcOrd="2" destOrd="0" presId="urn:microsoft.com/office/officeart/2018/2/layout/IconVerticalSolidList"/>
    <dgm:cxn modelId="{E08EF7B8-E34D-46C9-8BEA-28739B00BD40}" type="presParOf" srcId="{0F3AF27C-CB2E-4262-9D09-0A67653F155B}" destId="{0DE7435C-65A4-46F5-988F-44F9274D55B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BC132F-5363-46AA-B795-325044C0430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82F886D2-8908-4C2E-BCC4-D6DEC28E25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Google Sans" panose="020B0503030502040204" pitchFamily="34" charset="0"/>
            </a:rPr>
            <a:t>Chatbot on slack is based on a LLM and company-internal information.</a:t>
          </a:r>
        </a:p>
      </dgm:t>
    </dgm:pt>
    <dgm:pt modelId="{19CAF799-1656-486C-A01D-91020E89D114}" type="parTrans" cxnId="{D992C315-9FC2-4A69-98C3-E1D244D622FE}">
      <dgm:prSet/>
      <dgm:spPr/>
      <dgm:t>
        <a:bodyPr/>
        <a:lstStyle/>
        <a:p>
          <a:endParaRPr lang="en-US"/>
        </a:p>
      </dgm:t>
    </dgm:pt>
    <dgm:pt modelId="{F5C33ADB-91FC-430F-A7AE-A150E5272796}" type="sibTrans" cxnId="{D992C315-9FC2-4A69-98C3-E1D244D622FE}">
      <dgm:prSet/>
      <dgm:spPr/>
      <dgm:t>
        <a:bodyPr/>
        <a:lstStyle/>
        <a:p>
          <a:endParaRPr lang="en-US"/>
        </a:p>
      </dgm:t>
    </dgm:pt>
    <dgm:pt modelId="{A685523A-F622-44E8-83B8-33DECEA691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Google Sans" panose="020B0503030502040204" pitchFamily="34" charset="0"/>
            </a:rPr>
            <a:t>Data retrieved from company’s Confluence, Slack and Google Drive.</a:t>
          </a:r>
        </a:p>
      </dgm:t>
    </dgm:pt>
    <dgm:pt modelId="{CCE78018-B699-4B86-9761-4823B5C2FE96}" type="parTrans" cxnId="{C98A48EB-D7C9-47D3-B56E-03ABDD4287E1}">
      <dgm:prSet/>
      <dgm:spPr/>
      <dgm:t>
        <a:bodyPr/>
        <a:lstStyle/>
        <a:p>
          <a:endParaRPr lang="en-US"/>
        </a:p>
      </dgm:t>
    </dgm:pt>
    <dgm:pt modelId="{23354FFE-122A-4192-8E1A-77560DAC63D2}" type="sibTrans" cxnId="{C98A48EB-D7C9-47D3-B56E-03ABDD4287E1}">
      <dgm:prSet/>
      <dgm:spPr/>
      <dgm:t>
        <a:bodyPr/>
        <a:lstStyle/>
        <a:p>
          <a:endParaRPr lang="en-US"/>
        </a:p>
      </dgm:t>
    </dgm:pt>
    <dgm:pt modelId="{FF8AD7DC-8340-4A4D-84B9-94C077F621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Google Sans" panose="020B0503030502040204" pitchFamily="34" charset="0"/>
            </a:rPr>
            <a:t>Employees can ask the chatbot questions about the company.</a:t>
          </a:r>
        </a:p>
      </dgm:t>
    </dgm:pt>
    <dgm:pt modelId="{C1A80487-5FB9-44D6-990E-183857F43F23}" type="parTrans" cxnId="{E246FA1F-21A5-41C8-BE4B-37A950E4A92B}">
      <dgm:prSet/>
      <dgm:spPr/>
      <dgm:t>
        <a:bodyPr/>
        <a:lstStyle/>
        <a:p>
          <a:endParaRPr lang="en-US"/>
        </a:p>
      </dgm:t>
    </dgm:pt>
    <dgm:pt modelId="{6B888ECB-99DF-4D30-8E44-F3DDE2034DB1}" type="sibTrans" cxnId="{E246FA1F-21A5-41C8-BE4B-37A950E4A92B}">
      <dgm:prSet/>
      <dgm:spPr/>
      <dgm:t>
        <a:bodyPr/>
        <a:lstStyle/>
        <a:p>
          <a:endParaRPr lang="en-US"/>
        </a:p>
      </dgm:t>
    </dgm:pt>
    <dgm:pt modelId="{BEC96F2A-626E-4C32-9998-7D65C4326259}" type="pres">
      <dgm:prSet presAssocID="{BABC132F-5363-46AA-B795-325044C04300}" presName="root" presStyleCnt="0">
        <dgm:presLayoutVars>
          <dgm:dir/>
          <dgm:resizeHandles val="exact"/>
        </dgm:presLayoutVars>
      </dgm:prSet>
      <dgm:spPr/>
    </dgm:pt>
    <dgm:pt modelId="{5DA4B46E-3ED3-41C4-9333-1977DB42C4F5}" type="pres">
      <dgm:prSet presAssocID="{82F886D2-8908-4C2E-BCC4-D6DEC28E251E}" presName="compNode" presStyleCnt="0"/>
      <dgm:spPr/>
    </dgm:pt>
    <dgm:pt modelId="{EEA4CDAD-6002-40DA-8157-143643D47B3F}" type="pres">
      <dgm:prSet presAssocID="{82F886D2-8908-4C2E-BCC4-D6DEC28E251E}" presName="bgRect" presStyleLbl="bgShp" presStyleIdx="0" presStyleCnt="3"/>
      <dgm:spPr>
        <a:solidFill>
          <a:srgbClr val="001A5E"/>
        </a:solidFill>
      </dgm:spPr>
    </dgm:pt>
    <dgm:pt modelId="{132005AF-12E5-4E27-ACB8-1C5F73A1F213}" type="pres">
      <dgm:prSet presAssocID="{82F886D2-8908-4C2E-BCC4-D6DEC28E251E}" presName="iconRect" presStyleLbl="node1" presStyleIdx="0" presStyleCnt="3" custLinFactNeighborX="-7431"/>
      <dgm:spPr/>
    </dgm:pt>
    <dgm:pt modelId="{5DC7F08F-65AC-43B5-8735-361F24789372}" type="pres">
      <dgm:prSet presAssocID="{82F886D2-8908-4C2E-BCC4-D6DEC28E251E}" presName="spaceRect" presStyleCnt="0"/>
      <dgm:spPr/>
    </dgm:pt>
    <dgm:pt modelId="{D064D706-CDDD-44B3-AB60-30BDB4EADE82}" type="pres">
      <dgm:prSet presAssocID="{82F886D2-8908-4C2E-BCC4-D6DEC28E251E}" presName="parTx" presStyleLbl="revTx" presStyleIdx="0" presStyleCnt="3">
        <dgm:presLayoutVars>
          <dgm:chMax val="0"/>
          <dgm:chPref val="0"/>
        </dgm:presLayoutVars>
      </dgm:prSet>
      <dgm:spPr/>
    </dgm:pt>
    <dgm:pt modelId="{3A06577F-A52B-42CA-9E2E-5D7E2DC46516}" type="pres">
      <dgm:prSet presAssocID="{F5C33ADB-91FC-430F-A7AE-A150E5272796}" presName="sibTrans" presStyleCnt="0"/>
      <dgm:spPr/>
    </dgm:pt>
    <dgm:pt modelId="{5D944C29-05FF-4EC2-ABC0-8A6223370382}" type="pres">
      <dgm:prSet presAssocID="{A685523A-F622-44E8-83B8-33DECEA69154}" presName="compNode" presStyleCnt="0"/>
      <dgm:spPr/>
    </dgm:pt>
    <dgm:pt modelId="{8B230593-9939-44C7-893A-456F772F27FC}" type="pres">
      <dgm:prSet presAssocID="{A685523A-F622-44E8-83B8-33DECEA69154}" presName="bgRect" presStyleLbl="bgShp" presStyleIdx="1" presStyleCnt="3"/>
      <dgm:spPr>
        <a:solidFill>
          <a:srgbClr val="001A5E"/>
        </a:solidFill>
      </dgm:spPr>
    </dgm:pt>
    <dgm:pt modelId="{01F155E9-C8C9-448B-A952-3A30FEE01579}" type="pres">
      <dgm:prSet presAssocID="{A685523A-F622-44E8-83B8-33DECEA69154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 with solid fill"/>
        </a:ext>
      </dgm:extLst>
    </dgm:pt>
    <dgm:pt modelId="{A0659494-E0D1-49BE-AC35-8D75D22BA436}" type="pres">
      <dgm:prSet presAssocID="{A685523A-F622-44E8-83B8-33DECEA69154}" presName="spaceRect" presStyleCnt="0"/>
      <dgm:spPr/>
    </dgm:pt>
    <dgm:pt modelId="{D2387AD8-9FC5-4573-A9F9-62978DADD650}" type="pres">
      <dgm:prSet presAssocID="{A685523A-F622-44E8-83B8-33DECEA69154}" presName="parTx" presStyleLbl="revTx" presStyleIdx="1" presStyleCnt="3">
        <dgm:presLayoutVars>
          <dgm:chMax val="0"/>
          <dgm:chPref val="0"/>
        </dgm:presLayoutVars>
      </dgm:prSet>
      <dgm:spPr/>
    </dgm:pt>
    <dgm:pt modelId="{FF6D15CD-E6F7-415A-9465-72F9E48FF330}" type="pres">
      <dgm:prSet presAssocID="{23354FFE-122A-4192-8E1A-77560DAC63D2}" presName="sibTrans" presStyleCnt="0"/>
      <dgm:spPr/>
    </dgm:pt>
    <dgm:pt modelId="{0F3AF27C-CB2E-4262-9D09-0A67653F155B}" type="pres">
      <dgm:prSet presAssocID="{FF8AD7DC-8340-4A4D-84B9-94C077F62185}" presName="compNode" presStyleCnt="0"/>
      <dgm:spPr/>
    </dgm:pt>
    <dgm:pt modelId="{BC5707E0-DC98-4F3C-8E51-8619C7622C37}" type="pres">
      <dgm:prSet presAssocID="{FF8AD7DC-8340-4A4D-84B9-94C077F62185}" presName="bgRect" presStyleLbl="bgShp" presStyleIdx="2" presStyleCnt="3"/>
      <dgm:spPr>
        <a:solidFill>
          <a:srgbClr val="001A5E"/>
        </a:solidFill>
        <a:ln>
          <a:noFill/>
        </a:ln>
      </dgm:spPr>
    </dgm:pt>
    <dgm:pt modelId="{45D1002F-EE09-4907-9D59-5AD1BF872C7C}" type="pres">
      <dgm:prSet presAssocID="{FF8AD7DC-8340-4A4D-84B9-94C077F62185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604BA7D5-145D-4EEA-BB22-17198EA310DB}" type="pres">
      <dgm:prSet presAssocID="{FF8AD7DC-8340-4A4D-84B9-94C077F62185}" presName="spaceRect" presStyleCnt="0"/>
      <dgm:spPr/>
    </dgm:pt>
    <dgm:pt modelId="{0DE7435C-65A4-46F5-988F-44F9274D55BF}" type="pres">
      <dgm:prSet presAssocID="{FF8AD7DC-8340-4A4D-84B9-94C077F6218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0B0410A-0300-41EC-A3C8-9DAC06AA46D3}" type="presOf" srcId="{BABC132F-5363-46AA-B795-325044C04300}" destId="{BEC96F2A-626E-4C32-9998-7D65C4326259}" srcOrd="0" destOrd="0" presId="urn:microsoft.com/office/officeart/2018/2/layout/IconVerticalSolidList"/>
    <dgm:cxn modelId="{D992C315-9FC2-4A69-98C3-E1D244D622FE}" srcId="{BABC132F-5363-46AA-B795-325044C04300}" destId="{82F886D2-8908-4C2E-BCC4-D6DEC28E251E}" srcOrd="0" destOrd="0" parTransId="{19CAF799-1656-486C-A01D-91020E89D114}" sibTransId="{F5C33ADB-91FC-430F-A7AE-A150E5272796}"/>
    <dgm:cxn modelId="{E246FA1F-21A5-41C8-BE4B-37A950E4A92B}" srcId="{BABC132F-5363-46AA-B795-325044C04300}" destId="{FF8AD7DC-8340-4A4D-84B9-94C077F62185}" srcOrd="2" destOrd="0" parTransId="{C1A80487-5FB9-44D6-990E-183857F43F23}" sibTransId="{6B888ECB-99DF-4D30-8E44-F3DDE2034DB1}"/>
    <dgm:cxn modelId="{EEBFC164-0441-406F-84E6-3648338C0BB0}" type="presOf" srcId="{FF8AD7DC-8340-4A4D-84B9-94C077F62185}" destId="{0DE7435C-65A4-46F5-988F-44F9274D55BF}" srcOrd="0" destOrd="0" presId="urn:microsoft.com/office/officeart/2018/2/layout/IconVerticalSolidList"/>
    <dgm:cxn modelId="{23D08BBD-D72E-4475-B44D-2024BE1FC82F}" type="presOf" srcId="{82F886D2-8908-4C2E-BCC4-D6DEC28E251E}" destId="{D064D706-CDDD-44B3-AB60-30BDB4EADE82}" srcOrd="0" destOrd="0" presId="urn:microsoft.com/office/officeart/2018/2/layout/IconVerticalSolidList"/>
    <dgm:cxn modelId="{0A4CF5DD-ACAE-4F87-8F29-DA7823A0B9E4}" type="presOf" srcId="{A685523A-F622-44E8-83B8-33DECEA69154}" destId="{D2387AD8-9FC5-4573-A9F9-62978DADD650}" srcOrd="0" destOrd="0" presId="urn:microsoft.com/office/officeart/2018/2/layout/IconVerticalSolidList"/>
    <dgm:cxn modelId="{C98A48EB-D7C9-47D3-B56E-03ABDD4287E1}" srcId="{BABC132F-5363-46AA-B795-325044C04300}" destId="{A685523A-F622-44E8-83B8-33DECEA69154}" srcOrd="1" destOrd="0" parTransId="{CCE78018-B699-4B86-9761-4823B5C2FE96}" sibTransId="{23354FFE-122A-4192-8E1A-77560DAC63D2}"/>
    <dgm:cxn modelId="{A6C3FB31-B7B7-46E7-8BE6-C0151A80E525}" type="presParOf" srcId="{BEC96F2A-626E-4C32-9998-7D65C4326259}" destId="{5DA4B46E-3ED3-41C4-9333-1977DB42C4F5}" srcOrd="0" destOrd="0" presId="urn:microsoft.com/office/officeart/2018/2/layout/IconVerticalSolidList"/>
    <dgm:cxn modelId="{85A163F0-C4BE-47AC-B64F-BD5C66E93693}" type="presParOf" srcId="{5DA4B46E-3ED3-41C4-9333-1977DB42C4F5}" destId="{EEA4CDAD-6002-40DA-8157-143643D47B3F}" srcOrd="0" destOrd="0" presId="urn:microsoft.com/office/officeart/2018/2/layout/IconVerticalSolidList"/>
    <dgm:cxn modelId="{9D05A462-D88E-42F8-BC70-D33586C51701}" type="presParOf" srcId="{5DA4B46E-3ED3-41C4-9333-1977DB42C4F5}" destId="{132005AF-12E5-4E27-ACB8-1C5F73A1F213}" srcOrd="1" destOrd="0" presId="urn:microsoft.com/office/officeart/2018/2/layout/IconVerticalSolidList"/>
    <dgm:cxn modelId="{94F116F5-4AA0-4CDE-83F5-0EF49505A5B6}" type="presParOf" srcId="{5DA4B46E-3ED3-41C4-9333-1977DB42C4F5}" destId="{5DC7F08F-65AC-43B5-8735-361F24789372}" srcOrd="2" destOrd="0" presId="urn:microsoft.com/office/officeart/2018/2/layout/IconVerticalSolidList"/>
    <dgm:cxn modelId="{CF2A427A-4DC5-4753-BE5F-493511902F8F}" type="presParOf" srcId="{5DA4B46E-3ED3-41C4-9333-1977DB42C4F5}" destId="{D064D706-CDDD-44B3-AB60-30BDB4EADE82}" srcOrd="3" destOrd="0" presId="urn:microsoft.com/office/officeart/2018/2/layout/IconVerticalSolidList"/>
    <dgm:cxn modelId="{30E53C2C-2CB3-4ACD-A755-5DE69C776C0D}" type="presParOf" srcId="{BEC96F2A-626E-4C32-9998-7D65C4326259}" destId="{3A06577F-A52B-42CA-9E2E-5D7E2DC46516}" srcOrd="1" destOrd="0" presId="urn:microsoft.com/office/officeart/2018/2/layout/IconVerticalSolidList"/>
    <dgm:cxn modelId="{9F930038-DEE6-480C-A751-168312E33200}" type="presParOf" srcId="{BEC96F2A-626E-4C32-9998-7D65C4326259}" destId="{5D944C29-05FF-4EC2-ABC0-8A6223370382}" srcOrd="2" destOrd="0" presId="urn:microsoft.com/office/officeart/2018/2/layout/IconVerticalSolidList"/>
    <dgm:cxn modelId="{0900109E-4CEF-49F6-A6F2-5ACEB2CB86CC}" type="presParOf" srcId="{5D944C29-05FF-4EC2-ABC0-8A6223370382}" destId="{8B230593-9939-44C7-893A-456F772F27FC}" srcOrd="0" destOrd="0" presId="urn:microsoft.com/office/officeart/2018/2/layout/IconVerticalSolidList"/>
    <dgm:cxn modelId="{35D30093-0784-4361-AA15-C1C66CB25865}" type="presParOf" srcId="{5D944C29-05FF-4EC2-ABC0-8A6223370382}" destId="{01F155E9-C8C9-448B-A952-3A30FEE01579}" srcOrd="1" destOrd="0" presId="urn:microsoft.com/office/officeart/2018/2/layout/IconVerticalSolidList"/>
    <dgm:cxn modelId="{248F9993-7858-4167-BAC7-3738BE172072}" type="presParOf" srcId="{5D944C29-05FF-4EC2-ABC0-8A6223370382}" destId="{A0659494-E0D1-49BE-AC35-8D75D22BA436}" srcOrd="2" destOrd="0" presId="urn:microsoft.com/office/officeart/2018/2/layout/IconVerticalSolidList"/>
    <dgm:cxn modelId="{7DB43B38-8B3D-4E6B-B9D0-F14E0FB81895}" type="presParOf" srcId="{5D944C29-05FF-4EC2-ABC0-8A6223370382}" destId="{D2387AD8-9FC5-4573-A9F9-62978DADD650}" srcOrd="3" destOrd="0" presId="urn:microsoft.com/office/officeart/2018/2/layout/IconVerticalSolidList"/>
    <dgm:cxn modelId="{C4710184-E2EC-4253-B1EB-DCCC0D370098}" type="presParOf" srcId="{BEC96F2A-626E-4C32-9998-7D65C4326259}" destId="{FF6D15CD-E6F7-415A-9465-72F9E48FF330}" srcOrd="3" destOrd="0" presId="urn:microsoft.com/office/officeart/2018/2/layout/IconVerticalSolidList"/>
    <dgm:cxn modelId="{C3E58110-B98C-4956-BE1F-71DCE2A22E43}" type="presParOf" srcId="{BEC96F2A-626E-4C32-9998-7D65C4326259}" destId="{0F3AF27C-CB2E-4262-9D09-0A67653F155B}" srcOrd="4" destOrd="0" presId="urn:microsoft.com/office/officeart/2018/2/layout/IconVerticalSolidList"/>
    <dgm:cxn modelId="{8041B9E9-8295-477B-863C-37181B223EB0}" type="presParOf" srcId="{0F3AF27C-CB2E-4262-9D09-0A67653F155B}" destId="{BC5707E0-DC98-4F3C-8E51-8619C7622C37}" srcOrd="0" destOrd="0" presId="urn:microsoft.com/office/officeart/2018/2/layout/IconVerticalSolidList"/>
    <dgm:cxn modelId="{DDA6654A-90CA-4911-96A4-8DE9E1E103A4}" type="presParOf" srcId="{0F3AF27C-CB2E-4262-9D09-0A67653F155B}" destId="{45D1002F-EE09-4907-9D59-5AD1BF872C7C}" srcOrd="1" destOrd="0" presId="urn:microsoft.com/office/officeart/2018/2/layout/IconVerticalSolidList"/>
    <dgm:cxn modelId="{CB7072C1-33A0-450A-AB49-5AA1DD28A2E7}" type="presParOf" srcId="{0F3AF27C-CB2E-4262-9D09-0A67653F155B}" destId="{604BA7D5-145D-4EEA-BB22-17198EA310DB}" srcOrd="2" destOrd="0" presId="urn:microsoft.com/office/officeart/2018/2/layout/IconVerticalSolidList"/>
    <dgm:cxn modelId="{E08EF7B8-E34D-46C9-8BEA-28739B00BD40}" type="presParOf" srcId="{0F3AF27C-CB2E-4262-9D09-0A67653F155B}" destId="{0DE7435C-65A4-46F5-988F-44F9274D55B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BC132F-5363-46AA-B795-325044C0430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82F886D2-8908-4C2E-BCC4-D6DEC28E25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Google Sans" panose="020B0503030502040204" pitchFamily="34" charset="0"/>
            </a:rPr>
            <a:t>Chatbot on slack is based on a LLM and company-internal information.</a:t>
          </a:r>
        </a:p>
      </dgm:t>
    </dgm:pt>
    <dgm:pt modelId="{19CAF799-1656-486C-A01D-91020E89D114}" type="parTrans" cxnId="{D992C315-9FC2-4A69-98C3-E1D244D622FE}">
      <dgm:prSet/>
      <dgm:spPr/>
      <dgm:t>
        <a:bodyPr/>
        <a:lstStyle/>
        <a:p>
          <a:endParaRPr lang="en-US"/>
        </a:p>
      </dgm:t>
    </dgm:pt>
    <dgm:pt modelId="{F5C33ADB-91FC-430F-A7AE-A150E5272796}" type="sibTrans" cxnId="{D992C315-9FC2-4A69-98C3-E1D244D622FE}">
      <dgm:prSet/>
      <dgm:spPr/>
      <dgm:t>
        <a:bodyPr/>
        <a:lstStyle/>
        <a:p>
          <a:endParaRPr lang="en-US"/>
        </a:p>
      </dgm:t>
    </dgm:pt>
    <dgm:pt modelId="{A685523A-F622-44E8-83B8-33DECEA691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Google Sans" panose="020B0503030502040204" pitchFamily="34" charset="0"/>
            </a:rPr>
            <a:t>Data retrieved from company’s Confluence, Slack and Google Drive.</a:t>
          </a:r>
        </a:p>
      </dgm:t>
    </dgm:pt>
    <dgm:pt modelId="{CCE78018-B699-4B86-9761-4823B5C2FE96}" type="parTrans" cxnId="{C98A48EB-D7C9-47D3-B56E-03ABDD4287E1}">
      <dgm:prSet/>
      <dgm:spPr/>
      <dgm:t>
        <a:bodyPr/>
        <a:lstStyle/>
        <a:p>
          <a:endParaRPr lang="en-US"/>
        </a:p>
      </dgm:t>
    </dgm:pt>
    <dgm:pt modelId="{23354FFE-122A-4192-8E1A-77560DAC63D2}" type="sibTrans" cxnId="{C98A48EB-D7C9-47D3-B56E-03ABDD4287E1}">
      <dgm:prSet/>
      <dgm:spPr/>
      <dgm:t>
        <a:bodyPr/>
        <a:lstStyle/>
        <a:p>
          <a:endParaRPr lang="en-US"/>
        </a:p>
      </dgm:t>
    </dgm:pt>
    <dgm:pt modelId="{FF8AD7DC-8340-4A4D-84B9-94C077F621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Google Sans" panose="020B0503030502040204" pitchFamily="34" charset="0"/>
            </a:rPr>
            <a:t>Employees can ask the chatbot questions about the company.</a:t>
          </a:r>
        </a:p>
      </dgm:t>
    </dgm:pt>
    <dgm:pt modelId="{C1A80487-5FB9-44D6-990E-183857F43F23}" type="parTrans" cxnId="{E246FA1F-21A5-41C8-BE4B-37A950E4A92B}">
      <dgm:prSet/>
      <dgm:spPr/>
      <dgm:t>
        <a:bodyPr/>
        <a:lstStyle/>
        <a:p>
          <a:endParaRPr lang="en-US"/>
        </a:p>
      </dgm:t>
    </dgm:pt>
    <dgm:pt modelId="{6B888ECB-99DF-4D30-8E44-F3DDE2034DB1}" type="sibTrans" cxnId="{E246FA1F-21A5-41C8-BE4B-37A950E4A92B}">
      <dgm:prSet/>
      <dgm:spPr/>
      <dgm:t>
        <a:bodyPr/>
        <a:lstStyle/>
        <a:p>
          <a:endParaRPr lang="en-US"/>
        </a:p>
      </dgm:t>
    </dgm:pt>
    <dgm:pt modelId="{BEC96F2A-626E-4C32-9998-7D65C4326259}" type="pres">
      <dgm:prSet presAssocID="{BABC132F-5363-46AA-B795-325044C04300}" presName="root" presStyleCnt="0">
        <dgm:presLayoutVars>
          <dgm:dir/>
          <dgm:resizeHandles val="exact"/>
        </dgm:presLayoutVars>
      </dgm:prSet>
      <dgm:spPr/>
    </dgm:pt>
    <dgm:pt modelId="{5DA4B46E-3ED3-41C4-9333-1977DB42C4F5}" type="pres">
      <dgm:prSet presAssocID="{82F886D2-8908-4C2E-BCC4-D6DEC28E251E}" presName="compNode" presStyleCnt="0"/>
      <dgm:spPr/>
    </dgm:pt>
    <dgm:pt modelId="{EEA4CDAD-6002-40DA-8157-143643D47B3F}" type="pres">
      <dgm:prSet presAssocID="{82F886D2-8908-4C2E-BCC4-D6DEC28E251E}" presName="bgRect" presStyleLbl="bgShp" presStyleIdx="0" presStyleCnt="3"/>
      <dgm:spPr>
        <a:solidFill>
          <a:srgbClr val="001A5E"/>
        </a:solidFill>
      </dgm:spPr>
    </dgm:pt>
    <dgm:pt modelId="{132005AF-12E5-4E27-ACB8-1C5F73A1F213}" type="pres">
      <dgm:prSet presAssocID="{82F886D2-8908-4C2E-BCC4-D6DEC28E251E}" presName="iconRect" presStyleLbl="node1" presStyleIdx="0" presStyleCnt="3" custLinFactNeighborX="-7431"/>
      <dgm:spPr/>
    </dgm:pt>
    <dgm:pt modelId="{5DC7F08F-65AC-43B5-8735-361F24789372}" type="pres">
      <dgm:prSet presAssocID="{82F886D2-8908-4C2E-BCC4-D6DEC28E251E}" presName="spaceRect" presStyleCnt="0"/>
      <dgm:spPr/>
    </dgm:pt>
    <dgm:pt modelId="{D064D706-CDDD-44B3-AB60-30BDB4EADE82}" type="pres">
      <dgm:prSet presAssocID="{82F886D2-8908-4C2E-BCC4-D6DEC28E251E}" presName="parTx" presStyleLbl="revTx" presStyleIdx="0" presStyleCnt="3">
        <dgm:presLayoutVars>
          <dgm:chMax val="0"/>
          <dgm:chPref val="0"/>
        </dgm:presLayoutVars>
      </dgm:prSet>
      <dgm:spPr/>
    </dgm:pt>
    <dgm:pt modelId="{3A06577F-A52B-42CA-9E2E-5D7E2DC46516}" type="pres">
      <dgm:prSet presAssocID="{F5C33ADB-91FC-430F-A7AE-A150E5272796}" presName="sibTrans" presStyleCnt="0"/>
      <dgm:spPr/>
    </dgm:pt>
    <dgm:pt modelId="{5D944C29-05FF-4EC2-ABC0-8A6223370382}" type="pres">
      <dgm:prSet presAssocID="{A685523A-F622-44E8-83B8-33DECEA69154}" presName="compNode" presStyleCnt="0"/>
      <dgm:spPr/>
    </dgm:pt>
    <dgm:pt modelId="{8B230593-9939-44C7-893A-456F772F27FC}" type="pres">
      <dgm:prSet presAssocID="{A685523A-F622-44E8-83B8-33DECEA69154}" presName="bgRect" presStyleLbl="bgShp" presStyleIdx="1" presStyleCnt="3"/>
      <dgm:spPr>
        <a:solidFill>
          <a:srgbClr val="001A5E"/>
        </a:solidFill>
      </dgm:spPr>
    </dgm:pt>
    <dgm:pt modelId="{01F155E9-C8C9-448B-A952-3A30FEE01579}" type="pres">
      <dgm:prSet presAssocID="{A685523A-F622-44E8-83B8-33DECEA69154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 with solid fill"/>
        </a:ext>
      </dgm:extLst>
    </dgm:pt>
    <dgm:pt modelId="{A0659494-E0D1-49BE-AC35-8D75D22BA436}" type="pres">
      <dgm:prSet presAssocID="{A685523A-F622-44E8-83B8-33DECEA69154}" presName="spaceRect" presStyleCnt="0"/>
      <dgm:spPr/>
    </dgm:pt>
    <dgm:pt modelId="{D2387AD8-9FC5-4573-A9F9-62978DADD650}" type="pres">
      <dgm:prSet presAssocID="{A685523A-F622-44E8-83B8-33DECEA69154}" presName="parTx" presStyleLbl="revTx" presStyleIdx="1" presStyleCnt="3">
        <dgm:presLayoutVars>
          <dgm:chMax val="0"/>
          <dgm:chPref val="0"/>
        </dgm:presLayoutVars>
      </dgm:prSet>
      <dgm:spPr/>
    </dgm:pt>
    <dgm:pt modelId="{FF6D15CD-E6F7-415A-9465-72F9E48FF330}" type="pres">
      <dgm:prSet presAssocID="{23354FFE-122A-4192-8E1A-77560DAC63D2}" presName="sibTrans" presStyleCnt="0"/>
      <dgm:spPr/>
    </dgm:pt>
    <dgm:pt modelId="{0F3AF27C-CB2E-4262-9D09-0A67653F155B}" type="pres">
      <dgm:prSet presAssocID="{FF8AD7DC-8340-4A4D-84B9-94C077F62185}" presName="compNode" presStyleCnt="0"/>
      <dgm:spPr/>
    </dgm:pt>
    <dgm:pt modelId="{BC5707E0-DC98-4F3C-8E51-8619C7622C37}" type="pres">
      <dgm:prSet presAssocID="{FF8AD7DC-8340-4A4D-84B9-94C077F62185}" presName="bgRect" presStyleLbl="bgShp" presStyleIdx="2" presStyleCnt="3"/>
      <dgm:spPr>
        <a:solidFill>
          <a:srgbClr val="001A5E"/>
        </a:solidFill>
        <a:ln>
          <a:noFill/>
        </a:ln>
      </dgm:spPr>
    </dgm:pt>
    <dgm:pt modelId="{45D1002F-EE09-4907-9D59-5AD1BF872C7C}" type="pres">
      <dgm:prSet presAssocID="{FF8AD7DC-8340-4A4D-84B9-94C077F62185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604BA7D5-145D-4EEA-BB22-17198EA310DB}" type="pres">
      <dgm:prSet presAssocID="{FF8AD7DC-8340-4A4D-84B9-94C077F62185}" presName="spaceRect" presStyleCnt="0"/>
      <dgm:spPr/>
    </dgm:pt>
    <dgm:pt modelId="{0DE7435C-65A4-46F5-988F-44F9274D55BF}" type="pres">
      <dgm:prSet presAssocID="{FF8AD7DC-8340-4A4D-84B9-94C077F6218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0B0410A-0300-41EC-A3C8-9DAC06AA46D3}" type="presOf" srcId="{BABC132F-5363-46AA-B795-325044C04300}" destId="{BEC96F2A-626E-4C32-9998-7D65C4326259}" srcOrd="0" destOrd="0" presId="urn:microsoft.com/office/officeart/2018/2/layout/IconVerticalSolidList"/>
    <dgm:cxn modelId="{D992C315-9FC2-4A69-98C3-E1D244D622FE}" srcId="{BABC132F-5363-46AA-B795-325044C04300}" destId="{82F886D2-8908-4C2E-BCC4-D6DEC28E251E}" srcOrd="0" destOrd="0" parTransId="{19CAF799-1656-486C-A01D-91020E89D114}" sibTransId="{F5C33ADB-91FC-430F-A7AE-A150E5272796}"/>
    <dgm:cxn modelId="{E246FA1F-21A5-41C8-BE4B-37A950E4A92B}" srcId="{BABC132F-5363-46AA-B795-325044C04300}" destId="{FF8AD7DC-8340-4A4D-84B9-94C077F62185}" srcOrd="2" destOrd="0" parTransId="{C1A80487-5FB9-44D6-990E-183857F43F23}" sibTransId="{6B888ECB-99DF-4D30-8E44-F3DDE2034DB1}"/>
    <dgm:cxn modelId="{EEBFC164-0441-406F-84E6-3648338C0BB0}" type="presOf" srcId="{FF8AD7DC-8340-4A4D-84B9-94C077F62185}" destId="{0DE7435C-65A4-46F5-988F-44F9274D55BF}" srcOrd="0" destOrd="0" presId="urn:microsoft.com/office/officeart/2018/2/layout/IconVerticalSolidList"/>
    <dgm:cxn modelId="{23D08BBD-D72E-4475-B44D-2024BE1FC82F}" type="presOf" srcId="{82F886D2-8908-4C2E-BCC4-D6DEC28E251E}" destId="{D064D706-CDDD-44B3-AB60-30BDB4EADE82}" srcOrd="0" destOrd="0" presId="urn:microsoft.com/office/officeart/2018/2/layout/IconVerticalSolidList"/>
    <dgm:cxn modelId="{0A4CF5DD-ACAE-4F87-8F29-DA7823A0B9E4}" type="presOf" srcId="{A685523A-F622-44E8-83B8-33DECEA69154}" destId="{D2387AD8-9FC5-4573-A9F9-62978DADD650}" srcOrd="0" destOrd="0" presId="urn:microsoft.com/office/officeart/2018/2/layout/IconVerticalSolidList"/>
    <dgm:cxn modelId="{C98A48EB-D7C9-47D3-B56E-03ABDD4287E1}" srcId="{BABC132F-5363-46AA-B795-325044C04300}" destId="{A685523A-F622-44E8-83B8-33DECEA69154}" srcOrd="1" destOrd="0" parTransId="{CCE78018-B699-4B86-9761-4823B5C2FE96}" sibTransId="{23354FFE-122A-4192-8E1A-77560DAC63D2}"/>
    <dgm:cxn modelId="{A6C3FB31-B7B7-46E7-8BE6-C0151A80E525}" type="presParOf" srcId="{BEC96F2A-626E-4C32-9998-7D65C4326259}" destId="{5DA4B46E-3ED3-41C4-9333-1977DB42C4F5}" srcOrd="0" destOrd="0" presId="urn:microsoft.com/office/officeart/2018/2/layout/IconVerticalSolidList"/>
    <dgm:cxn modelId="{85A163F0-C4BE-47AC-B64F-BD5C66E93693}" type="presParOf" srcId="{5DA4B46E-3ED3-41C4-9333-1977DB42C4F5}" destId="{EEA4CDAD-6002-40DA-8157-143643D47B3F}" srcOrd="0" destOrd="0" presId="urn:microsoft.com/office/officeart/2018/2/layout/IconVerticalSolidList"/>
    <dgm:cxn modelId="{9D05A462-D88E-42F8-BC70-D33586C51701}" type="presParOf" srcId="{5DA4B46E-3ED3-41C4-9333-1977DB42C4F5}" destId="{132005AF-12E5-4E27-ACB8-1C5F73A1F213}" srcOrd="1" destOrd="0" presId="urn:microsoft.com/office/officeart/2018/2/layout/IconVerticalSolidList"/>
    <dgm:cxn modelId="{94F116F5-4AA0-4CDE-83F5-0EF49505A5B6}" type="presParOf" srcId="{5DA4B46E-3ED3-41C4-9333-1977DB42C4F5}" destId="{5DC7F08F-65AC-43B5-8735-361F24789372}" srcOrd="2" destOrd="0" presId="urn:microsoft.com/office/officeart/2018/2/layout/IconVerticalSolidList"/>
    <dgm:cxn modelId="{CF2A427A-4DC5-4753-BE5F-493511902F8F}" type="presParOf" srcId="{5DA4B46E-3ED3-41C4-9333-1977DB42C4F5}" destId="{D064D706-CDDD-44B3-AB60-30BDB4EADE82}" srcOrd="3" destOrd="0" presId="urn:microsoft.com/office/officeart/2018/2/layout/IconVerticalSolidList"/>
    <dgm:cxn modelId="{30E53C2C-2CB3-4ACD-A755-5DE69C776C0D}" type="presParOf" srcId="{BEC96F2A-626E-4C32-9998-7D65C4326259}" destId="{3A06577F-A52B-42CA-9E2E-5D7E2DC46516}" srcOrd="1" destOrd="0" presId="urn:microsoft.com/office/officeart/2018/2/layout/IconVerticalSolidList"/>
    <dgm:cxn modelId="{9F930038-DEE6-480C-A751-168312E33200}" type="presParOf" srcId="{BEC96F2A-626E-4C32-9998-7D65C4326259}" destId="{5D944C29-05FF-4EC2-ABC0-8A6223370382}" srcOrd="2" destOrd="0" presId="urn:microsoft.com/office/officeart/2018/2/layout/IconVerticalSolidList"/>
    <dgm:cxn modelId="{0900109E-4CEF-49F6-A6F2-5ACEB2CB86CC}" type="presParOf" srcId="{5D944C29-05FF-4EC2-ABC0-8A6223370382}" destId="{8B230593-9939-44C7-893A-456F772F27FC}" srcOrd="0" destOrd="0" presId="urn:microsoft.com/office/officeart/2018/2/layout/IconVerticalSolidList"/>
    <dgm:cxn modelId="{35D30093-0784-4361-AA15-C1C66CB25865}" type="presParOf" srcId="{5D944C29-05FF-4EC2-ABC0-8A6223370382}" destId="{01F155E9-C8C9-448B-A952-3A30FEE01579}" srcOrd="1" destOrd="0" presId="urn:microsoft.com/office/officeart/2018/2/layout/IconVerticalSolidList"/>
    <dgm:cxn modelId="{248F9993-7858-4167-BAC7-3738BE172072}" type="presParOf" srcId="{5D944C29-05FF-4EC2-ABC0-8A6223370382}" destId="{A0659494-E0D1-49BE-AC35-8D75D22BA436}" srcOrd="2" destOrd="0" presId="urn:microsoft.com/office/officeart/2018/2/layout/IconVerticalSolidList"/>
    <dgm:cxn modelId="{7DB43B38-8B3D-4E6B-B9D0-F14E0FB81895}" type="presParOf" srcId="{5D944C29-05FF-4EC2-ABC0-8A6223370382}" destId="{D2387AD8-9FC5-4573-A9F9-62978DADD650}" srcOrd="3" destOrd="0" presId="urn:microsoft.com/office/officeart/2018/2/layout/IconVerticalSolidList"/>
    <dgm:cxn modelId="{C4710184-E2EC-4253-B1EB-DCCC0D370098}" type="presParOf" srcId="{BEC96F2A-626E-4C32-9998-7D65C4326259}" destId="{FF6D15CD-E6F7-415A-9465-72F9E48FF330}" srcOrd="3" destOrd="0" presId="urn:microsoft.com/office/officeart/2018/2/layout/IconVerticalSolidList"/>
    <dgm:cxn modelId="{C3E58110-B98C-4956-BE1F-71DCE2A22E43}" type="presParOf" srcId="{BEC96F2A-626E-4C32-9998-7D65C4326259}" destId="{0F3AF27C-CB2E-4262-9D09-0A67653F155B}" srcOrd="4" destOrd="0" presId="urn:microsoft.com/office/officeart/2018/2/layout/IconVerticalSolidList"/>
    <dgm:cxn modelId="{8041B9E9-8295-477B-863C-37181B223EB0}" type="presParOf" srcId="{0F3AF27C-CB2E-4262-9D09-0A67653F155B}" destId="{BC5707E0-DC98-4F3C-8E51-8619C7622C37}" srcOrd="0" destOrd="0" presId="urn:microsoft.com/office/officeart/2018/2/layout/IconVerticalSolidList"/>
    <dgm:cxn modelId="{DDA6654A-90CA-4911-96A4-8DE9E1E103A4}" type="presParOf" srcId="{0F3AF27C-CB2E-4262-9D09-0A67653F155B}" destId="{45D1002F-EE09-4907-9D59-5AD1BF872C7C}" srcOrd="1" destOrd="0" presId="urn:microsoft.com/office/officeart/2018/2/layout/IconVerticalSolidList"/>
    <dgm:cxn modelId="{CB7072C1-33A0-450A-AB49-5AA1DD28A2E7}" type="presParOf" srcId="{0F3AF27C-CB2E-4262-9D09-0A67653F155B}" destId="{604BA7D5-145D-4EEA-BB22-17198EA310DB}" srcOrd="2" destOrd="0" presId="urn:microsoft.com/office/officeart/2018/2/layout/IconVerticalSolidList"/>
    <dgm:cxn modelId="{E08EF7B8-E34D-46C9-8BEA-28739B00BD40}" type="presParOf" srcId="{0F3AF27C-CB2E-4262-9D09-0A67653F155B}" destId="{0DE7435C-65A4-46F5-988F-44F9274D55B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BC132F-5363-46AA-B795-325044C0430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82F886D2-8908-4C2E-BCC4-D6DEC28E25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Google Sans" panose="020B0503030502040204" pitchFamily="34" charset="0"/>
            </a:rPr>
            <a:t>Chatbot on Slack is based on a LLM and company-internal information.</a:t>
          </a:r>
        </a:p>
      </dgm:t>
    </dgm:pt>
    <dgm:pt modelId="{19CAF799-1656-486C-A01D-91020E89D114}" type="parTrans" cxnId="{D992C315-9FC2-4A69-98C3-E1D244D622FE}">
      <dgm:prSet/>
      <dgm:spPr/>
      <dgm:t>
        <a:bodyPr/>
        <a:lstStyle/>
        <a:p>
          <a:endParaRPr lang="en-US"/>
        </a:p>
      </dgm:t>
    </dgm:pt>
    <dgm:pt modelId="{F5C33ADB-91FC-430F-A7AE-A150E5272796}" type="sibTrans" cxnId="{D992C315-9FC2-4A69-98C3-E1D244D622FE}">
      <dgm:prSet/>
      <dgm:spPr/>
      <dgm:t>
        <a:bodyPr/>
        <a:lstStyle/>
        <a:p>
          <a:endParaRPr lang="en-US"/>
        </a:p>
      </dgm:t>
    </dgm:pt>
    <dgm:pt modelId="{A685523A-F622-44E8-83B8-33DECEA691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Google Sans" panose="020B0503030502040204" pitchFamily="34" charset="0"/>
            </a:rPr>
            <a:t>Data retrieved from company’s Confluence, Slack and Google Drive.</a:t>
          </a:r>
        </a:p>
      </dgm:t>
    </dgm:pt>
    <dgm:pt modelId="{CCE78018-B699-4B86-9761-4823B5C2FE96}" type="parTrans" cxnId="{C98A48EB-D7C9-47D3-B56E-03ABDD4287E1}">
      <dgm:prSet/>
      <dgm:spPr/>
      <dgm:t>
        <a:bodyPr/>
        <a:lstStyle/>
        <a:p>
          <a:endParaRPr lang="en-US"/>
        </a:p>
      </dgm:t>
    </dgm:pt>
    <dgm:pt modelId="{23354FFE-122A-4192-8E1A-77560DAC63D2}" type="sibTrans" cxnId="{C98A48EB-D7C9-47D3-B56E-03ABDD4287E1}">
      <dgm:prSet/>
      <dgm:spPr/>
      <dgm:t>
        <a:bodyPr/>
        <a:lstStyle/>
        <a:p>
          <a:endParaRPr lang="en-US"/>
        </a:p>
      </dgm:t>
    </dgm:pt>
    <dgm:pt modelId="{FF8AD7DC-8340-4A4D-84B9-94C077F621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Google Sans" panose="020B0503030502040204" pitchFamily="34" charset="0"/>
            </a:rPr>
            <a:t>Employees can ask the chatbot questions about the company.</a:t>
          </a:r>
        </a:p>
      </dgm:t>
    </dgm:pt>
    <dgm:pt modelId="{C1A80487-5FB9-44D6-990E-183857F43F23}" type="parTrans" cxnId="{E246FA1F-21A5-41C8-BE4B-37A950E4A92B}">
      <dgm:prSet/>
      <dgm:spPr/>
      <dgm:t>
        <a:bodyPr/>
        <a:lstStyle/>
        <a:p>
          <a:endParaRPr lang="en-US"/>
        </a:p>
      </dgm:t>
    </dgm:pt>
    <dgm:pt modelId="{6B888ECB-99DF-4D30-8E44-F3DDE2034DB1}" type="sibTrans" cxnId="{E246FA1F-21A5-41C8-BE4B-37A950E4A92B}">
      <dgm:prSet/>
      <dgm:spPr/>
      <dgm:t>
        <a:bodyPr/>
        <a:lstStyle/>
        <a:p>
          <a:endParaRPr lang="en-US"/>
        </a:p>
      </dgm:t>
    </dgm:pt>
    <dgm:pt modelId="{BEC96F2A-626E-4C32-9998-7D65C4326259}" type="pres">
      <dgm:prSet presAssocID="{BABC132F-5363-46AA-B795-325044C04300}" presName="root" presStyleCnt="0">
        <dgm:presLayoutVars>
          <dgm:dir/>
          <dgm:resizeHandles val="exact"/>
        </dgm:presLayoutVars>
      </dgm:prSet>
      <dgm:spPr/>
    </dgm:pt>
    <dgm:pt modelId="{5DA4B46E-3ED3-41C4-9333-1977DB42C4F5}" type="pres">
      <dgm:prSet presAssocID="{82F886D2-8908-4C2E-BCC4-D6DEC28E251E}" presName="compNode" presStyleCnt="0"/>
      <dgm:spPr/>
    </dgm:pt>
    <dgm:pt modelId="{EEA4CDAD-6002-40DA-8157-143643D47B3F}" type="pres">
      <dgm:prSet presAssocID="{82F886D2-8908-4C2E-BCC4-D6DEC28E251E}" presName="bgRect" presStyleLbl="bgShp" presStyleIdx="0" presStyleCnt="3"/>
      <dgm:spPr>
        <a:solidFill>
          <a:srgbClr val="001A5E"/>
        </a:solidFill>
      </dgm:spPr>
    </dgm:pt>
    <dgm:pt modelId="{132005AF-12E5-4E27-ACB8-1C5F73A1F213}" type="pres">
      <dgm:prSet presAssocID="{82F886D2-8908-4C2E-BCC4-D6DEC28E251E}" presName="iconRect" presStyleLbl="node1" presStyleIdx="0" presStyleCnt="3" custLinFactNeighborX="-7431"/>
      <dgm:spPr/>
    </dgm:pt>
    <dgm:pt modelId="{5DC7F08F-65AC-43B5-8735-361F24789372}" type="pres">
      <dgm:prSet presAssocID="{82F886D2-8908-4C2E-BCC4-D6DEC28E251E}" presName="spaceRect" presStyleCnt="0"/>
      <dgm:spPr/>
    </dgm:pt>
    <dgm:pt modelId="{D064D706-CDDD-44B3-AB60-30BDB4EADE82}" type="pres">
      <dgm:prSet presAssocID="{82F886D2-8908-4C2E-BCC4-D6DEC28E251E}" presName="parTx" presStyleLbl="revTx" presStyleIdx="0" presStyleCnt="3">
        <dgm:presLayoutVars>
          <dgm:chMax val="0"/>
          <dgm:chPref val="0"/>
        </dgm:presLayoutVars>
      </dgm:prSet>
      <dgm:spPr/>
    </dgm:pt>
    <dgm:pt modelId="{3A06577F-A52B-42CA-9E2E-5D7E2DC46516}" type="pres">
      <dgm:prSet presAssocID="{F5C33ADB-91FC-430F-A7AE-A150E5272796}" presName="sibTrans" presStyleCnt="0"/>
      <dgm:spPr/>
    </dgm:pt>
    <dgm:pt modelId="{5D944C29-05FF-4EC2-ABC0-8A6223370382}" type="pres">
      <dgm:prSet presAssocID="{A685523A-F622-44E8-83B8-33DECEA69154}" presName="compNode" presStyleCnt="0"/>
      <dgm:spPr/>
    </dgm:pt>
    <dgm:pt modelId="{8B230593-9939-44C7-893A-456F772F27FC}" type="pres">
      <dgm:prSet presAssocID="{A685523A-F622-44E8-83B8-33DECEA69154}" presName="bgRect" presStyleLbl="bgShp" presStyleIdx="1" presStyleCnt="3"/>
      <dgm:spPr>
        <a:solidFill>
          <a:srgbClr val="001A5E"/>
        </a:solidFill>
      </dgm:spPr>
    </dgm:pt>
    <dgm:pt modelId="{01F155E9-C8C9-448B-A952-3A30FEE01579}" type="pres">
      <dgm:prSet presAssocID="{A685523A-F622-44E8-83B8-33DECEA69154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 with solid fill"/>
        </a:ext>
      </dgm:extLst>
    </dgm:pt>
    <dgm:pt modelId="{A0659494-E0D1-49BE-AC35-8D75D22BA436}" type="pres">
      <dgm:prSet presAssocID="{A685523A-F622-44E8-83B8-33DECEA69154}" presName="spaceRect" presStyleCnt="0"/>
      <dgm:spPr/>
    </dgm:pt>
    <dgm:pt modelId="{D2387AD8-9FC5-4573-A9F9-62978DADD650}" type="pres">
      <dgm:prSet presAssocID="{A685523A-F622-44E8-83B8-33DECEA69154}" presName="parTx" presStyleLbl="revTx" presStyleIdx="1" presStyleCnt="3">
        <dgm:presLayoutVars>
          <dgm:chMax val="0"/>
          <dgm:chPref val="0"/>
        </dgm:presLayoutVars>
      </dgm:prSet>
      <dgm:spPr/>
    </dgm:pt>
    <dgm:pt modelId="{FF6D15CD-E6F7-415A-9465-72F9E48FF330}" type="pres">
      <dgm:prSet presAssocID="{23354FFE-122A-4192-8E1A-77560DAC63D2}" presName="sibTrans" presStyleCnt="0"/>
      <dgm:spPr/>
    </dgm:pt>
    <dgm:pt modelId="{0F3AF27C-CB2E-4262-9D09-0A67653F155B}" type="pres">
      <dgm:prSet presAssocID="{FF8AD7DC-8340-4A4D-84B9-94C077F62185}" presName="compNode" presStyleCnt="0"/>
      <dgm:spPr/>
    </dgm:pt>
    <dgm:pt modelId="{BC5707E0-DC98-4F3C-8E51-8619C7622C37}" type="pres">
      <dgm:prSet presAssocID="{FF8AD7DC-8340-4A4D-84B9-94C077F62185}" presName="bgRect" presStyleLbl="bgShp" presStyleIdx="2" presStyleCnt="3"/>
      <dgm:spPr>
        <a:solidFill>
          <a:srgbClr val="001A5E"/>
        </a:solidFill>
        <a:ln>
          <a:noFill/>
        </a:ln>
      </dgm:spPr>
    </dgm:pt>
    <dgm:pt modelId="{45D1002F-EE09-4907-9D59-5AD1BF872C7C}" type="pres">
      <dgm:prSet presAssocID="{FF8AD7DC-8340-4A4D-84B9-94C077F62185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604BA7D5-145D-4EEA-BB22-17198EA310DB}" type="pres">
      <dgm:prSet presAssocID="{FF8AD7DC-8340-4A4D-84B9-94C077F62185}" presName="spaceRect" presStyleCnt="0"/>
      <dgm:spPr/>
    </dgm:pt>
    <dgm:pt modelId="{0DE7435C-65A4-46F5-988F-44F9274D55BF}" type="pres">
      <dgm:prSet presAssocID="{FF8AD7DC-8340-4A4D-84B9-94C077F6218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0B0410A-0300-41EC-A3C8-9DAC06AA46D3}" type="presOf" srcId="{BABC132F-5363-46AA-B795-325044C04300}" destId="{BEC96F2A-626E-4C32-9998-7D65C4326259}" srcOrd="0" destOrd="0" presId="urn:microsoft.com/office/officeart/2018/2/layout/IconVerticalSolidList"/>
    <dgm:cxn modelId="{D992C315-9FC2-4A69-98C3-E1D244D622FE}" srcId="{BABC132F-5363-46AA-B795-325044C04300}" destId="{82F886D2-8908-4C2E-BCC4-D6DEC28E251E}" srcOrd="0" destOrd="0" parTransId="{19CAF799-1656-486C-A01D-91020E89D114}" sibTransId="{F5C33ADB-91FC-430F-A7AE-A150E5272796}"/>
    <dgm:cxn modelId="{E246FA1F-21A5-41C8-BE4B-37A950E4A92B}" srcId="{BABC132F-5363-46AA-B795-325044C04300}" destId="{FF8AD7DC-8340-4A4D-84B9-94C077F62185}" srcOrd="2" destOrd="0" parTransId="{C1A80487-5FB9-44D6-990E-183857F43F23}" sibTransId="{6B888ECB-99DF-4D30-8E44-F3DDE2034DB1}"/>
    <dgm:cxn modelId="{EEBFC164-0441-406F-84E6-3648338C0BB0}" type="presOf" srcId="{FF8AD7DC-8340-4A4D-84B9-94C077F62185}" destId="{0DE7435C-65A4-46F5-988F-44F9274D55BF}" srcOrd="0" destOrd="0" presId="urn:microsoft.com/office/officeart/2018/2/layout/IconVerticalSolidList"/>
    <dgm:cxn modelId="{23D08BBD-D72E-4475-B44D-2024BE1FC82F}" type="presOf" srcId="{82F886D2-8908-4C2E-BCC4-D6DEC28E251E}" destId="{D064D706-CDDD-44B3-AB60-30BDB4EADE82}" srcOrd="0" destOrd="0" presId="urn:microsoft.com/office/officeart/2018/2/layout/IconVerticalSolidList"/>
    <dgm:cxn modelId="{0A4CF5DD-ACAE-4F87-8F29-DA7823A0B9E4}" type="presOf" srcId="{A685523A-F622-44E8-83B8-33DECEA69154}" destId="{D2387AD8-9FC5-4573-A9F9-62978DADD650}" srcOrd="0" destOrd="0" presId="urn:microsoft.com/office/officeart/2018/2/layout/IconVerticalSolidList"/>
    <dgm:cxn modelId="{C98A48EB-D7C9-47D3-B56E-03ABDD4287E1}" srcId="{BABC132F-5363-46AA-B795-325044C04300}" destId="{A685523A-F622-44E8-83B8-33DECEA69154}" srcOrd="1" destOrd="0" parTransId="{CCE78018-B699-4B86-9761-4823B5C2FE96}" sibTransId="{23354FFE-122A-4192-8E1A-77560DAC63D2}"/>
    <dgm:cxn modelId="{A6C3FB31-B7B7-46E7-8BE6-C0151A80E525}" type="presParOf" srcId="{BEC96F2A-626E-4C32-9998-7D65C4326259}" destId="{5DA4B46E-3ED3-41C4-9333-1977DB42C4F5}" srcOrd="0" destOrd="0" presId="urn:microsoft.com/office/officeart/2018/2/layout/IconVerticalSolidList"/>
    <dgm:cxn modelId="{85A163F0-C4BE-47AC-B64F-BD5C66E93693}" type="presParOf" srcId="{5DA4B46E-3ED3-41C4-9333-1977DB42C4F5}" destId="{EEA4CDAD-6002-40DA-8157-143643D47B3F}" srcOrd="0" destOrd="0" presId="urn:microsoft.com/office/officeart/2018/2/layout/IconVerticalSolidList"/>
    <dgm:cxn modelId="{9D05A462-D88E-42F8-BC70-D33586C51701}" type="presParOf" srcId="{5DA4B46E-3ED3-41C4-9333-1977DB42C4F5}" destId="{132005AF-12E5-4E27-ACB8-1C5F73A1F213}" srcOrd="1" destOrd="0" presId="urn:microsoft.com/office/officeart/2018/2/layout/IconVerticalSolidList"/>
    <dgm:cxn modelId="{94F116F5-4AA0-4CDE-83F5-0EF49505A5B6}" type="presParOf" srcId="{5DA4B46E-3ED3-41C4-9333-1977DB42C4F5}" destId="{5DC7F08F-65AC-43B5-8735-361F24789372}" srcOrd="2" destOrd="0" presId="urn:microsoft.com/office/officeart/2018/2/layout/IconVerticalSolidList"/>
    <dgm:cxn modelId="{CF2A427A-4DC5-4753-BE5F-493511902F8F}" type="presParOf" srcId="{5DA4B46E-3ED3-41C4-9333-1977DB42C4F5}" destId="{D064D706-CDDD-44B3-AB60-30BDB4EADE82}" srcOrd="3" destOrd="0" presId="urn:microsoft.com/office/officeart/2018/2/layout/IconVerticalSolidList"/>
    <dgm:cxn modelId="{30E53C2C-2CB3-4ACD-A755-5DE69C776C0D}" type="presParOf" srcId="{BEC96F2A-626E-4C32-9998-7D65C4326259}" destId="{3A06577F-A52B-42CA-9E2E-5D7E2DC46516}" srcOrd="1" destOrd="0" presId="urn:microsoft.com/office/officeart/2018/2/layout/IconVerticalSolidList"/>
    <dgm:cxn modelId="{9F930038-DEE6-480C-A751-168312E33200}" type="presParOf" srcId="{BEC96F2A-626E-4C32-9998-7D65C4326259}" destId="{5D944C29-05FF-4EC2-ABC0-8A6223370382}" srcOrd="2" destOrd="0" presId="urn:microsoft.com/office/officeart/2018/2/layout/IconVerticalSolidList"/>
    <dgm:cxn modelId="{0900109E-4CEF-49F6-A6F2-5ACEB2CB86CC}" type="presParOf" srcId="{5D944C29-05FF-4EC2-ABC0-8A6223370382}" destId="{8B230593-9939-44C7-893A-456F772F27FC}" srcOrd="0" destOrd="0" presId="urn:microsoft.com/office/officeart/2018/2/layout/IconVerticalSolidList"/>
    <dgm:cxn modelId="{35D30093-0784-4361-AA15-C1C66CB25865}" type="presParOf" srcId="{5D944C29-05FF-4EC2-ABC0-8A6223370382}" destId="{01F155E9-C8C9-448B-A952-3A30FEE01579}" srcOrd="1" destOrd="0" presId="urn:microsoft.com/office/officeart/2018/2/layout/IconVerticalSolidList"/>
    <dgm:cxn modelId="{248F9993-7858-4167-BAC7-3738BE172072}" type="presParOf" srcId="{5D944C29-05FF-4EC2-ABC0-8A6223370382}" destId="{A0659494-E0D1-49BE-AC35-8D75D22BA436}" srcOrd="2" destOrd="0" presId="urn:microsoft.com/office/officeart/2018/2/layout/IconVerticalSolidList"/>
    <dgm:cxn modelId="{7DB43B38-8B3D-4E6B-B9D0-F14E0FB81895}" type="presParOf" srcId="{5D944C29-05FF-4EC2-ABC0-8A6223370382}" destId="{D2387AD8-9FC5-4573-A9F9-62978DADD650}" srcOrd="3" destOrd="0" presId="urn:microsoft.com/office/officeart/2018/2/layout/IconVerticalSolidList"/>
    <dgm:cxn modelId="{C4710184-E2EC-4253-B1EB-DCCC0D370098}" type="presParOf" srcId="{BEC96F2A-626E-4C32-9998-7D65C4326259}" destId="{FF6D15CD-E6F7-415A-9465-72F9E48FF330}" srcOrd="3" destOrd="0" presId="urn:microsoft.com/office/officeart/2018/2/layout/IconVerticalSolidList"/>
    <dgm:cxn modelId="{C3E58110-B98C-4956-BE1F-71DCE2A22E43}" type="presParOf" srcId="{BEC96F2A-626E-4C32-9998-7D65C4326259}" destId="{0F3AF27C-CB2E-4262-9D09-0A67653F155B}" srcOrd="4" destOrd="0" presId="urn:microsoft.com/office/officeart/2018/2/layout/IconVerticalSolidList"/>
    <dgm:cxn modelId="{8041B9E9-8295-477B-863C-37181B223EB0}" type="presParOf" srcId="{0F3AF27C-CB2E-4262-9D09-0A67653F155B}" destId="{BC5707E0-DC98-4F3C-8E51-8619C7622C37}" srcOrd="0" destOrd="0" presId="urn:microsoft.com/office/officeart/2018/2/layout/IconVerticalSolidList"/>
    <dgm:cxn modelId="{DDA6654A-90CA-4911-96A4-8DE9E1E103A4}" type="presParOf" srcId="{0F3AF27C-CB2E-4262-9D09-0A67653F155B}" destId="{45D1002F-EE09-4907-9D59-5AD1BF872C7C}" srcOrd="1" destOrd="0" presId="urn:microsoft.com/office/officeart/2018/2/layout/IconVerticalSolidList"/>
    <dgm:cxn modelId="{CB7072C1-33A0-450A-AB49-5AA1DD28A2E7}" type="presParOf" srcId="{0F3AF27C-CB2E-4262-9D09-0A67653F155B}" destId="{604BA7D5-145D-4EEA-BB22-17198EA310DB}" srcOrd="2" destOrd="0" presId="urn:microsoft.com/office/officeart/2018/2/layout/IconVerticalSolidList"/>
    <dgm:cxn modelId="{E08EF7B8-E34D-46C9-8BEA-28739B00BD40}" type="presParOf" srcId="{0F3AF27C-CB2E-4262-9D09-0A67653F155B}" destId="{0DE7435C-65A4-46F5-988F-44F9274D55B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4CDAD-6002-40DA-8157-143643D47B3F}">
      <dsp:nvSpPr>
        <dsp:cNvPr id="0" name=""/>
        <dsp:cNvSpPr/>
      </dsp:nvSpPr>
      <dsp:spPr>
        <a:xfrm>
          <a:off x="0" y="476"/>
          <a:ext cx="5867399" cy="1115117"/>
        </a:xfrm>
        <a:prstGeom prst="roundRect">
          <a:avLst>
            <a:gd name="adj" fmla="val 10000"/>
          </a:avLst>
        </a:prstGeom>
        <a:solidFill>
          <a:srgbClr val="001A5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2005AF-12E5-4E27-ACB8-1C5F73A1F213}">
      <dsp:nvSpPr>
        <dsp:cNvPr id="0" name=""/>
        <dsp:cNvSpPr/>
      </dsp:nvSpPr>
      <dsp:spPr>
        <a:xfrm>
          <a:off x="291747" y="251378"/>
          <a:ext cx="613314" cy="613314"/>
        </a:xfrm>
        <a:prstGeom prst="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4D706-CDDD-44B3-AB60-30BDB4EADE82}">
      <dsp:nvSpPr>
        <dsp:cNvPr id="0" name=""/>
        <dsp:cNvSpPr/>
      </dsp:nvSpPr>
      <dsp:spPr>
        <a:xfrm>
          <a:off x="1287961" y="476"/>
          <a:ext cx="4579438" cy="1115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017" tIns="118017" rIns="118017" bIns="11801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Google Sans" panose="020B0503030502040204" pitchFamily="34" charset="0"/>
            </a:rPr>
            <a:t>Chatbot on Slack is based on a LLM and company-internal information.</a:t>
          </a:r>
        </a:p>
      </dsp:txBody>
      <dsp:txXfrm>
        <a:off x="1287961" y="476"/>
        <a:ext cx="4579438" cy="1115117"/>
      </dsp:txXfrm>
    </dsp:sp>
    <dsp:sp modelId="{8B230593-9939-44C7-893A-456F772F27FC}">
      <dsp:nvSpPr>
        <dsp:cNvPr id="0" name=""/>
        <dsp:cNvSpPr/>
      </dsp:nvSpPr>
      <dsp:spPr>
        <a:xfrm>
          <a:off x="0" y="1394374"/>
          <a:ext cx="5867399" cy="1115117"/>
        </a:xfrm>
        <a:prstGeom prst="roundRect">
          <a:avLst>
            <a:gd name="adj" fmla="val 10000"/>
          </a:avLst>
        </a:prstGeom>
        <a:solidFill>
          <a:srgbClr val="001A5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155E9-C8C9-448B-A952-3A30FEE01579}">
      <dsp:nvSpPr>
        <dsp:cNvPr id="0" name=""/>
        <dsp:cNvSpPr/>
      </dsp:nvSpPr>
      <dsp:spPr>
        <a:xfrm>
          <a:off x="337323" y="1645275"/>
          <a:ext cx="613314" cy="613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87AD8-9FC5-4573-A9F9-62978DADD650}">
      <dsp:nvSpPr>
        <dsp:cNvPr id="0" name=""/>
        <dsp:cNvSpPr/>
      </dsp:nvSpPr>
      <dsp:spPr>
        <a:xfrm>
          <a:off x="1287961" y="1394374"/>
          <a:ext cx="4579438" cy="1115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017" tIns="118017" rIns="118017" bIns="11801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Google Sans" panose="020B0503030502040204" pitchFamily="34" charset="0"/>
            </a:rPr>
            <a:t>Data retrieved from company’s Confluence, Slack and Google Drive.</a:t>
          </a:r>
        </a:p>
      </dsp:txBody>
      <dsp:txXfrm>
        <a:off x="1287961" y="1394374"/>
        <a:ext cx="4579438" cy="1115117"/>
      </dsp:txXfrm>
    </dsp:sp>
    <dsp:sp modelId="{BC5707E0-DC98-4F3C-8E51-8619C7622C37}">
      <dsp:nvSpPr>
        <dsp:cNvPr id="0" name=""/>
        <dsp:cNvSpPr/>
      </dsp:nvSpPr>
      <dsp:spPr>
        <a:xfrm>
          <a:off x="0" y="2788271"/>
          <a:ext cx="5867399" cy="1115117"/>
        </a:xfrm>
        <a:prstGeom prst="roundRect">
          <a:avLst>
            <a:gd name="adj" fmla="val 10000"/>
          </a:avLst>
        </a:prstGeom>
        <a:solidFill>
          <a:srgbClr val="001A5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D1002F-EE09-4907-9D59-5AD1BF872C7C}">
      <dsp:nvSpPr>
        <dsp:cNvPr id="0" name=""/>
        <dsp:cNvSpPr/>
      </dsp:nvSpPr>
      <dsp:spPr>
        <a:xfrm>
          <a:off x="337323" y="3039173"/>
          <a:ext cx="613314" cy="6133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7435C-65A4-46F5-988F-44F9274D55BF}">
      <dsp:nvSpPr>
        <dsp:cNvPr id="0" name=""/>
        <dsp:cNvSpPr/>
      </dsp:nvSpPr>
      <dsp:spPr>
        <a:xfrm>
          <a:off x="1287961" y="2788271"/>
          <a:ext cx="4579438" cy="1115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017" tIns="118017" rIns="118017" bIns="11801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Google Sans" panose="020B0503030502040204" pitchFamily="34" charset="0"/>
            </a:rPr>
            <a:t>Employees can ask the chatbot questions about the company.</a:t>
          </a:r>
        </a:p>
      </dsp:txBody>
      <dsp:txXfrm>
        <a:off x="1287961" y="2788271"/>
        <a:ext cx="4579438" cy="11151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4CDAD-6002-40DA-8157-143643D47B3F}">
      <dsp:nvSpPr>
        <dsp:cNvPr id="0" name=""/>
        <dsp:cNvSpPr/>
      </dsp:nvSpPr>
      <dsp:spPr>
        <a:xfrm>
          <a:off x="0" y="476"/>
          <a:ext cx="5867399" cy="1115117"/>
        </a:xfrm>
        <a:prstGeom prst="roundRect">
          <a:avLst>
            <a:gd name="adj" fmla="val 10000"/>
          </a:avLst>
        </a:prstGeom>
        <a:solidFill>
          <a:srgbClr val="001A5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2005AF-12E5-4E27-ACB8-1C5F73A1F213}">
      <dsp:nvSpPr>
        <dsp:cNvPr id="0" name=""/>
        <dsp:cNvSpPr/>
      </dsp:nvSpPr>
      <dsp:spPr>
        <a:xfrm>
          <a:off x="291747" y="251378"/>
          <a:ext cx="613314" cy="613314"/>
        </a:xfrm>
        <a:prstGeom prst="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4D706-CDDD-44B3-AB60-30BDB4EADE82}">
      <dsp:nvSpPr>
        <dsp:cNvPr id="0" name=""/>
        <dsp:cNvSpPr/>
      </dsp:nvSpPr>
      <dsp:spPr>
        <a:xfrm>
          <a:off x="1287961" y="476"/>
          <a:ext cx="4579438" cy="1115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017" tIns="118017" rIns="118017" bIns="11801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Google Sans" panose="020B0503030502040204" pitchFamily="34" charset="0"/>
            </a:rPr>
            <a:t>Chatbot on slack is based on a LLM and company-internal information.</a:t>
          </a:r>
        </a:p>
      </dsp:txBody>
      <dsp:txXfrm>
        <a:off x="1287961" y="476"/>
        <a:ext cx="4579438" cy="1115117"/>
      </dsp:txXfrm>
    </dsp:sp>
    <dsp:sp modelId="{8B230593-9939-44C7-893A-456F772F27FC}">
      <dsp:nvSpPr>
        <dsp:cNvPr id="0" name=""/>
        <dsp:cNvSpPr/>
      </dsp:nvSpPr>
      <dsp:spPr>
        <a:xfrm>
          <a:off x="0" y="1394374"/>
          <a:ext cx="5867399" cy="1115117"/>
        </a:xfrm>
        <a:prstGeom prst="roundRect">
          <a:avLst>
            <a:gd name="adj" fmla="val 10000"/>
          </a:avLst>
        </a:prstGeom>
        <a:solidFill>
          <a:srgbClr val="001A5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155E9-C8C9-448B-A952-3A30FEE01579}">
      <dsp:nvSpPr>
        <dsp:cNvPr id="0" name=""/>
        <dsp:cNvSpPr/>
      </dsp:nvSpPr>
      <dsp:spPr>
        <a:xfrm>
          <a:off x="337323" y="1645275"/>
          <a:ext cx="613314" cy="613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87AD8-9FC5-4573-A9F9-62978DADD650}">
      <dsp:nvSpPr>
        <dsp:cNvPr id="0" name=""/>
        <dsp:cNvSpPr/>
      </dsp:nvSpPr>
      <dsp:spPr>
        <a:xfrm>
          <a:off x="1287961" y="1394374"/>
          <a:ext cx="4579438" cy="1115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017" tIns="118017" rIns="118017" bIns="11801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Google Sans" panose="020B0503030502040204" pitchFamily="34" charset="0"/>
            </a:rPr>
            <a:t>Data retrieved from company’s Confluence, Slack and Google Drive.</a:t>
          </a:r>
        </a:p>
      </dsp:txBody>
      <dsp:txXfrm>
        <a:off x="1287961" y="1394374"/>
        <a:ext cx="4579438" cy="1115117"/>
      </dsp:txXfrm>
    </dsp:sp>
    <dsp:sp modelId="{BC5707E0-DC98-4F3C-8E51-8619C7622C37}">
      <dsp:nvSpPr>
        <dsp:cNvPr id="0" name=""/>
        <dsp:cNvSpPr/>
      </dsp:nvSpPr>
      <dsp:spPr>
        <a:xfrm>
          <a:off x="0" y="2788271"/>
          <a:ext cx="5867399" cy="1115117"/>
        </a:xfrm>
        <a:prstGeom prst="roundRect">
          <a:avLst>
            <a:gd name="adj" fmla="val 10000"/>
          </a:avLst>
        </a:prstGeom>
        <a:solidFill>
          <a:srgbClr val="001A5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D1002F-EE09-4907-9D59-5AD1BF872C7C}">
      <dsp:nvSpPr>
        <dsp:cNvPr id="0" name=""/>
        <dsp:cNvSpPr/>
      </dsp:nvSpPr>
      <dsp:spPr>
        <a:xfrm>
          <a:off x="337323" y="3039173"/>
          <a:ext cx="613314" cy="6133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7435C-65A4-46F5-988F-44F9274D55BF}">
      <dsp:nvSpPr>
        <dsp:cNvPr id="0" name=""/>
        <dsp:cNvSpPr/>
      </dsp:nvSpPr>
      <dsp:spPr>
        <a:xfrm>
          <a:off x="1287961" y="2788271"/>
          <a:ext cx="4579438" cy="1115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017" tIns="118017" rIns="118017" bIns="11801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Google Sans" panose="020B0503030502040204" pitchFamily="34" charset="0"/>
            </a:rPr>
            <a:t>Employees can ask the chatbot questions about the company.</a:t>
          </a:r>
        </a:p>
      </dsp:txBody>
      <dsp:txXfrm>
        <a:off x="1287961" y="2788271"/>
        <a:ext cx="4579438" cy="11151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4CDAD-6002-40DA-8157-143643D47B3F}">
      <dsp:nvSpPr>
        <dsp:cNvPr id="0" name=""/>
        <dsp:cNvSpPr/>
      </dsp:nvSpPr>
      <dsp:spPr>
        <a:xfrm>
          <a:off x="0" y="476"/>
          <a:ext cx="5867399" cy="1115117"/>
        </a:xfrm>
        <a:prstGeom prst="roundRect">
          <a:avLst>
            <a:gd name="adj" fmla="val 10000"/>
          </a:avLst>
        </a:prstGeom>
        <a:solidFill>
          <a:srgbClr val="001A5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2005AF-12E5-4E27-ACB8-1C5F73A1F213}">
      <dsp:nvSpPr>
        <dsp:cNvPr id="0" name=""/>
        <dsp:cNvSpPr/>
      </dsp:nvSpPr>
      <dsp:spPr>
        <a:xfrm>
          <a:off x="291747" y="251378"/>
          <a:ext cx="613314" cy="613314"/>
        </a:xfrm>
        <a:prstGeom prst="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4D706-CDDD-44B3-AB60-30BDB4EADE82}">
      <dsp:nvSpPr>
        <dsp:cNvPr id="0" name=""/>
        <dsp:cNvSpPr/>
      </dsp:nvSpPr>
      <dsp:spPr>
        <a:xfrm>
          <a:off x="1287961" y="476"/>
          <a:ext cx="4579438" cy="1115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017" tIns="118017" rIns="118017" bIns="11801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Google Sans" panose="020B0503030502040204" pitchFamily="34" charset="0"/>
            </a:rPr>
            <a:t>Chatbot on slack is based on a LLM and company-internal information.</a:t>
          </a:r>
        </a:p>
      </dsp:txBody>
      <dsp:txXfrm>
        <a:off x="1287961" y="476"/>
        <a:ext cx="4579438" cy="1115117"/>
      </dsp:txXfrm>
    </dsp:sp>
    <dsp:sp modelId="{8B230593-9939-44C7-893A-456F772F27FC}">
      <dsp:nvSpPr>
        <dsp:cNvPr id="0" name=""/>
        <dsp:cNvSpPr/>
      </dsp:nvSpPr>
      <dsp:spPr>
        <a:xfrm>
          <a:off x="0" y="1394374"/>
          <a:ext cx="5867399" cy="1115117"/>
        </a:xfrm>
        <a:prstGeom prst="roundRect">
          <a:avLst>
            <a:gd name="adj" fmla="val 10000"/>
          </a:avLst>
        </a:prstGeom>
        <a:solidFill>
          <a:srgbClr val="001A5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155E9-C8C9-448B-A952-3A30FEE01579}">
      <dsp:nvSpPr>
        <dsp:cNvPr id="0" name=""/>
        <dsp:cNvSpPr/>
      </dsp:nvSpPr>
      <dsp:spPr>
        <a:xfrm>
          <a:off x="337323" y="1645275"/>
          <a:ext cx="613314" cy="613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87AD8-9FC5-4573-A9F9-62978DADD650}">
      <dsp:nvSpPr>
        <dsp:cNvPr id="0" name=""/>
        <dsp:cNvSpPr/>
      </dsp:nvSpPr>
      <dsp:spPr>
        <a:xfrm>
          <a:off x="1287961" y="1394374"/>
          <a:ext cx="4579438" cy="1115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017" tIns="118017" rIns="118017" bIns="11801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Google Sans" panose="020B0503030502040204" pitchFamily="34" charset="0"/>
            </a:rPr>
            <a:t>Data retrieved from company’s Confluence, Slack and Google Drive.</a:t>
          </a:r>
        </a:p>
      </dsp:txBody>
      <dsp:txXfrm>
        <a:off x="1287961" y="1394374"/>
        <a:ext cx="4579438" cy="1115117"/>
      </dsp:txXfrm>
    </dsp:sp>
    <dsp:sp modelId="{BC5707E0-DC98-4F3C-8E51-8619C7622C37}">
      <dsp:nvSpPr>
        <dsp:cNvPr id="0" name=""/>
        <dsp:cNvSpPr/>
      </dsp:nvSpPr>
      <dsp:spPr>
        <a:xfrm>
          <a:off x="0" y="2788271"/>
          <a:ext cx="5867399" cy="1115117"/>
        </a:xfrm>
        <a:prstGeom prst="roundRect">
          <a:avLst>
            <a:gd name="adj" fmla="val 10000"/>
          </a:avLst>
        </a:prstGeom>
        <a:solidFill>
          <a:srgbClr val="001A5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D1002F-EE09-4907-9D59-5AD1BF872C7C}">
      <dsp:nvSpPr>
        <dsp:cNvPr id="0" name=""/>
        <dsp:cNvSpPr/>
      </dsp:nvSpPr>
      <dsp:spPr>
        <a:xfrm>
          <a:off x="337323" y="3039173"/>
          <a:ext cx="613314" cy="6133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7435C-65A4-46F5-988F-44F9274D55BF}">
      <dsp:nvSpPr>
        <dsp:cNvPr id="0" name=""/>
        <dsp:cNvSpPr/>
      </dsp:nvSpPr>
      <dsp:spPr>
        <a:xfrm>
          <a:off x="1287961" y="2788271"/>
          <a:ext cx="4579438" cy="1115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017" tIns="118017" rIns="118017" bIns="11801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Google Sans" panose="020B0503030502040204" pitchFamily="34" charset="0"/>
            </a:rPr>
            <a:t>Employees can ask the chatbot questions about the company.</a:t>
          </a:r>
        </a:p>
      </dsp:txBody>
      <dsp:txXfrm>
        <a:off x="1287961" y="2788271"/>
        <a:ext cx="4579438" cy="11151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4CDAD-6002-40DA-8157-143643D47B3F}">
      <dsp:nvSpPr>
        <dsp:cNvPr id="0" name=""/>
        <dsp:cNvSpPr/>
      </dsp:nvSpPr>
      <dsp:spPr>
        <a:xfrm>
          <a:off x="0" y="476"/>
          <a:ext cx="5867399" cy="1115117"/>
        </a:xfrm>
        <a:prstGeom prst="roundRect">
          <a:avLst>
            <a:gd name="adj" fmla="val 10000"/>
          </a:avLst>
        </a:prstGeom>
        <a:solidFill>
          <a:srgbClr val="001A5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2005AF-12E5-4E27-ACB8-1C5F73A1F213}">
      <dsp:nvSpPr>
        <dsp:cNvPr id="0" name=""/>
        <dsp:cNvSpPr/>
      </dsp:nvSpPr>
      <dsp:spPr>
        <a:xfrm>
          <a:off x="291747" y="251378"/>
          <a:ext cx="613314" cy="613314"/>
        </a:xfrm>
        <a:prstGeom prst="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4D706-CDDD-44B3-AB60-30BDB4EADE82}">
      <dsp:nvSpPr>
        <dsp:cNvPr id="0" name=""/>
        <dsp:cNvSpPr/>
      </dsp:nvSpPr>
      <dsp:spPr>
        <a:xfrm>
          <a:off x="1287961" y="476"/>
          <a:ext cx="4579438" cy="1115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017" tIns="118017" rIns="118017" bIns="11801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Google Sans" panose="020B0503030502040204" pitchFamily="34" charset="0"/>
            </a:rPr>
            <a:t>Chatbot on Slack is based on a LLM and company-internal information.</a:t>
          </a:r>
        </a:p>
      </dsp:txBody>
      <dsp:txXfrm>
        <a:off x="1287961" y="476"/>
        <a:ext cx="4579438" cy="1115117"/>
      </dsp:txXfrm>
    </dsp:sp>
    <dsp:sp modelId="{8B230593-9939-44C7-893A-456F772F27FC}">
      <dsp:nvSpPr>
        <dsp:cNvPr id="0" name=""/>
        <dsp:cNvSpPr/>
      </dsp:nvSpPr>
      <dsp:spPr>
        <a:xfrm>
          <a:off x="0" y="1394374"/>
          <a:ext cx="5867399" cy="1115117"/>
        </a:xfrm>
        <a:prstGeom prst="roundRect">
          <a:avLst>
            <a:gd name="adj" fmla="val 10000"/>
          </a:avLst>
        </a:prstGeom>
        <a:solidFill>
          <a:srgbClr val="001A5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155E9-C8C9-448B-A952-3A30FEE01579}">
      <dsp:nvSpPr>
        <dsp:cNvPr id="0" name=""/>
        <dsp:cNvSpPr/>
      </dsp:nvSpPr>
      <dsp:spPr>
        <a:xfrm>
          <a:off x="337323" y="1645275"/>
          <a:ext cx="613314" cy="613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87AD8-9FC5-4573-A9F9-62978DADD650}">
      <dsp:nvSpPr>
        <dsp:cNvPr id="0" name=""/>
        <dsp:cNvSpPr/>
      </dsp:nvSpPr>
      <dsp:spPr>
        <a:xfrm>
          <a:off x="1287961" y="1394374"/>
          <a:ext cx="4579438" cy="1115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017" tIns="118017" rIns="118017" bIns="11801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Google Sans" panose="020B0503030502040204" pitchFamily="34" charset="0"/>
            </a:rPr>
            <a:t>Data retrieved from company’s Confluence, Slack and Google Drive.</a:t>
          </a:r>
        </a:p>
      </dsp:txBody>
      <dsp:txXfrm>
        <a:off x="1287961" y="1394374"/>
        <a:ext cx="4579438" cy="1115117"/>
      </dsp:txXfrm>
    </dsp:sp>
    <dsp:sp modelId="{BC5707E0-DC98-4F3C-8E51-8619C7622C37}">
      <dsp:nvSpPr>
        <dsp:cNvPr id="0" name=""/>
        <dsp:cNvSpPr/>
      </dsp:nvSpPr>
      <dsp:spPr>
        <a:xfrm>
          <a:off x="0" y="2788271"/>
          <a:ext cx="5867399" cy="1115117"/>
        </a:xfrm>
        <a:prstGeom prst="roundRect">
          <a:avLst>
            <a:gd name="adj" fmla="val 10000"/>
          </a:avLst>
        </a:prstGeom>
        <a:solidFill>
          <a:srgbClr val="001A5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D1002F-EE09-4907-9D59-5AD1BF872C7C}">
      <dsp:nvSpPr>
        <dsp:cNvPr id="0" name=""/>
        <dsp:cNvSpPr/>
      </dsp:nvSpPr>
      <dsp:spPr>
        <a:xfrm>
          <a:off x="337323" y="3039173"/>
          <a:ext cx="613314" cy="6133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E7435C-65A4-46F5-988F-44F9274D55BF}">
      <dsp:nvSpPr>
        <dsp:cNvPr id="0" name=""/>
        <dsp:cNvSpPr/>
      </dsp:nvSpPr>
      <dsp:spPr>
        <a:xfrm>
          <a:off x="1287961" y="2788271"/>
          <a:ext cx="4579438" cy="1115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017" tIns="118017" rIns="118017" bIns="11801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  <a:latin typeface="Google Sans" panose="020B0503030502040204" pitchFamily="34" charset="0"/>
            </a:rPr>
            <a:t>Employees can ask the chatbot questions about the company.</a:t>
          </a:r>
        </a:p>
      </dsp:txBody>
      <dsp:txXfrm>
        <a:off x="1287961" y="2788271"/>
        <a:ext cx="4579438" cy="11151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BE248C-7E69-4B37-A095-3F3AB0DAACC1}" type="datetimeFigureOut">
              <a:rPr lang="en-DE" smtClean="0"/>
              <a:t>18/07/2023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33FF9-6116-4C8E-8C4E-C06BCE75E1A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42147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dirty="0">
                <a:solidFill>
                  <a:srgbClr val="001A5E"/>
                </a:solidFill>
              </a:rPr>
              <a:t>1. Chatbot must …</a:t>
            </a:r>
            <a:endParaRPr lang="en-US" sz="800" dirty="0">
              <a:solidFill>
                <a:srgbClr val="001A5E"/>
              </a:solidFill>
            </a:endParaRPr>
          </a:p>
          <a:p>
            <a:pPr algn="l"/>
            <a:r>
              <a:rPr lang="en-US" sz="1200" dirty="0">
                <a:solidFill>
                  <a:srgbClr val="001A5E"/>
                </a:solidFill>
              </a:rPr>
              <a:t>1.1  be available as a </a:t>
            </a:r>
            <a:r>
              <a:rPr lang="en-US" sz="1200" b="1" u="sng" dirty="0">
                <a:solidFill>
                  <a:srgbClr val="001A5E"/>
                </a:solidFill>
              </a:rPr>
              <a:t>Slack</a:t>
            </a:r>
            <a:r>
              <a:rPr lang="en-US" sz="1200" u="sng" dirty="0">
                <a:solidFill>
                  <a:srgbClr val="001A5E"/>
                </a:solidFill>
              </a:rPr>
              <a:t> </a:t>
            </a:r>
            <a:r>
              <a:rPr lang="en-US" sz="1200" b="1" u="sng" dirty="0">
                <a:solidFill>
                  <a:srgbClr val="001A5E"/>
                </a:solidFill>
              </a:rPr>
              <a:t>integration</a:t>
            </a:r>
          </a:p>
          <a:p>
            <a:pPr algn="l"/>
            <a:r>
              <a:rPr lang="en-US" sz="1200" dirty="0">
                <a:solidFill>
                  <a:srgbClr val="001A5E"/>
                </a:solidFill>
              </a:rPr>
              <a:t>1.2  be able to </a:t>
            </a:r>
            <a:r>
              <a:rPr lang="en-US" sz="1200" b="1" u="sng" dirty="0">
                <a:solidFill>
                  <a:srgbClr val="001A5E"/>
                </a:solidFill>
              </a:rPr>
              <a:t>respond with company-specific information</a:t>
            </a:r>
          </a:p>
          <a:p>
            <a:pPr algn="l"/>
            <a:r>
              <a:rPr lang="en-US" sz="1200" dirty="0">
                <a:solidFill>
                  <a:srgbClr val="001A5E"/>
                </a:solidFill>
              </a:rPr>
              <a:t>1.3  support the </a:t>
            </a:r>
            <a:r>
              <a:rPr lang="en-US" sz="1200" b="1" u="sng" dirty="0">
                <a:solidFill>
                  <a:srgbClr val="001A5E"/>
                </a:solidFill>
              </a:rPr>
              <a:t>German language</a:t>
            </a:r>
            <a:endParaRPr lang="en-DE" sz="1200" b="1" u="sng" dirty="0">
              <a:solidFill>
                <a:srgbClr val="001A5E"/>
              </a:solidFill>
            </a:endParaRPr>
          </a:p>
          <a:p>
            <a:pPr algn="l"/>
            <a:endParaRPr lang="en-US" dirty="0"/>
          </a:p>
          <a:p>
            <a:pPr algn="l"/>
            <a:r>
              <a:rPr lang="en-US" sz="2000" b="1" dirty="0">
                <a:solidFill>
                  <a:srgbClr val="001A5E"/>
                </a:solidFill>
              </a:rPr>
              <a:t>2. Data retrieval</a:t>
            </a:r>
            <a:r>
              <a:rPr lang="en-US" sz="2000" dirty="0">
                <a:solidFill>
                  <a:srgbClr val="001A5E"/>
                </a:solidFill>
              </a:rPr>
              <a:t> </a:t>
            </a:r>
            <a:r>
              <a:rPr lang="en-US" sz="2000" b="1" dirty="0">
                <a:solidFill>
                  <a:srgbClr val="001A5E"/>
                </a:solidFill>
              </a:rPr>
              <a:t>methods must be </a:t>
            </a:r>
            <a:r>
              <a:rPr lang="en-US" sz="2000" dirty="0">
                <a:solidFill>
                  <a:srgbClr val="001A5E"/>
                </a:solidFill>
              </a:rPr>
              <a:t> </a:t>
            </a:r>
            <a:r>
              <a:rPr lang="en-US" sz="2000" b="1" dirty="0">
                <a:solidFill>
                  <a:srgbClr val="001A5E"/>
                </a:solidFill>
              </a:rPr>
              <a:t>…</a:t>
            </a:r>
            <a:endParaRPr lang="en-US" sz="900" dirty="0">
              <a:solidFill>
                <a:srgbClr val="001A5E"/>
              </a:solidFill>
            </a:endParaRPr>
          </a:p>
          <a:p>
            <a:pPr algn="l"/>
            <a:r>
              <a:rPr lang="en-US" dirty="0">
                <a:solidFill>
                  <a:srgbClr val="001A5E"/>
                </a:solidFill>
              </a:rPr>
              <a:t>2.1  able to retrieve from </a:t>
            </a:r>
            <a:r>
              <a:rPr lang="en-US" b="1" u="sng" dirty="0">
                <a:solidFill>
                  <a:srgbClr val="001A5E"/>
                </a:solidFill>
              </a:rPr>
              <a:t>Confluence, Slack and Google Drive</a:t>
            </a:r>
          </a:p>
          <a:p>
            <a:pPr algn="l"/>
            <a:r>
              <a:rPr lang="en-US" dirty="0">
                <a:solidFill>
                  <a:srgbClr val="001A5E"/>
                </a:solidFill>
              </a:rPr>
              <a:t>2.3  able to </a:t>
            </a:r>
            <a:r>
              <a:rPr lang="en-US" b="1" u="sng" dirty="0">
                <a:solidFill>
                  <a:srgbClr val="001A5E"/>
                </a:solidFill>
              </a:rPr>
              <a:t>exclude certain data </a:t>
            </a:r>
            <a:r>
              <a:rPr lang="en-US" dirty="0">
                <a:solidFill>
                  <a:srgbClr val="001A5E"/>
                </a:solidFill>
              </a:rPr>
              <a:t>sources that are on a </a:t>
            </a:r>
            <a:r>
              <a:rPr lang="en-US" b="1" u="sng" dirty="0">
                <a:solidFill>
                  <a:srgbClr val="001A5E"/>
                </a:solidFill>
              </a:rPr>
              <a:t>blacklist</a:t>
            </a:r>
          </a:p>
          <a:p>
            <a:pPr algn="l"/>
            <a:r>
              <a:rPr lang="en-US" dirty="0">
                <a:solidFill>
                  <a:srgbClr val="001A5E"/>
                </a:solidFill>
              </a:rPr>
              <a:t>2.4  </a:t>
            </a:r>
            <a:r>
              <a:rPr lang="en-US" b="1" u="sng" dirty="0">
                <a:solidFill>
                  <a:srgbClr val="001A5E"/>
                </a:solidFill>
              </a:rPr>
              <a:t>automated</a:t>
            </a:r>
            <a:r>
              <a:rPr lang="en-US" dirty="0">
                <a:solidFill>
                  <a:srgbClr val="001A5E"/>
                </a:solidFill>
              </a:rPr>
              <a:t> and must run on a </a:t>
            </a:r>
            <a:r>
              <a:rPr lang="en-US" b="1" u="sng" dirty="0">
                <a:solidFill>
                  <a:srgbClr val="001A5E"/>
                </a:solidFill>
              </a:rPr>
              <a:t>schedule</a:t>
            </a:r>
          </a:p>
          <a:p>
            <a:pPr algn="l"/>
            <a:endParaRPr lang="en-US" dirty="0"/>
          </a:p>
          <a:p>
            <a:pPr algn="l"/>
            <a:r>
              <a:rPr lang="en-US" sz="2400" b="1" dirty="0">
                <a:solidFill>
                  <a:srgbClr val="001A5E"/>
                </a:solidFill>
                <a:latin typeface="Google Sans" panose="020B0503030502040204" pitchFamily="34" charset="0"/>
              </a:rPr>
              <a:t>3. Policy</a:t>
            </a:r>
            <a:endParaRPr lang="en-US" dirty="0">
              <a:solidFill>
                <a:srgbClr val="001A5E"/>
              </a:solidFill>
              <a:latin typeface="Google Sans" panose="020B0503030502040204" pitchFamily="34" charset="0"/>
            </a:endParaRPr>
          </a:p>
          <a:p>
            <a:pPr algn="l"/>
            <a:r>
              <a:rPr lang="en-US" dirty="0">
                <a:solidFill>
                  <a:srgbClr val="001A5E"/>
                </a:solidFill>
                <a:latin typeface="Google Sans" panose="020B0503030502040204" pitchFamily="34" charset="0"/>
              </a:rPr>
              <a:t>Product must only use services that </a:t>
            </a:r>
            <a:r>
              <a:rPr lang="en-US" b="1" u="sng" dirty="0">
                <a:solidFill>
                  <a:srgbClr val="001A5E"/>
                </a:solidFill>
                <a:latin typeface="Google Sans" panose="020B0503030502040204" pitchFamily="34" charset="0"/>
              </a:rPr>
              <a:t>comply with the company's security policy</a:t>
            </a:r>
          </a:p>
          <a:p>
            <a:pPr algn="l"/>
            <a:endParaRPr lang="en-US" dirty="0"/>
          </a:p>
          <a:p>
            <a:pPr algn="l"/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33FF9-6116-4C8E-8C4E-C06BCE75E1A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7034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34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1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77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93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01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50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44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56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53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69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13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5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hyperlink" Target="https://huggingface.co/TheBloke/WizardLM-13B-V1-1-SuperHOT-8K-GG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hyperlink" Target="https://huggingface.co/TheBloke/WizardLM-13B-V1-1-SuperHOT-8K-GG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hyperlink" Target="https://huggingface.co/TheBloke/WizardLM-13B-V1-1-SuperHOT-8K-GGML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18" Type="http://schemas.openxmlformats.org/officeDocument/2006/relationships/image" Target="../media/image29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jpeg"/><Relationship Id="rId1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4.svg"/><Relationship Id="rId20" Type="http://schemas.openxmlformats.org/officeDocument/2006/relationships/image" Target="../media/image56.svg"/><Relationship Id="rId1" Type="http://schemas.openxmlformats.org/officeDocument/2006/relationships/tags" Target="../tags/tag10.xml"/><Relationship Id="rId6" Type="http://schemas.openxmlformats.org/officeDocument/2006/relationships/image" Target="../media/image44.svg"/><Relationship Id="rId11" Type="http://schemas.openxmlformats.org/officeDocument/2006/relationships/image" Target="../media/image49.sv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5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9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18" Type="http://schemas.openxmlformats.org/officeDocument/2006/relationships/image" Target="../media/image29.svg"/><Relationship Id="rId3" Type="http://schemas.openxmlformats.org/officeDocument/2006/relationships/image" Target="../media/image41.png"/><Relationship Id="rId21" Type="http://schemas.openxmlformats.org/officeDocument/2006/relationships/image" Target="../media/image13.png"/><Relationship Id="rId7" Type="http://schemas.openxmlformats.org/officeDocument/2006/relationships/image" Target="../media/image45.png"/><Relationship Id="rId12" Type="http://schemas.openxmlformats.org/officeDocument/2006/relationships/image" Target="../media/image50.jpeg"/><Relationship Id="rId1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4.svg"/><Relationship Id="rId20" Type="http://schemas.openxmlformats.org/officeDocument/2006/relationships/image" Target="../media/image56.svg"/><Relationship Id="rId1" Type="http://schemas.openxmlformats.org/officeDocument/2006/relationships/tags" Target="../tags/tag11.xml"/><Relationship Id="rId6" Type="http://schemas.openxmlformats.org/officeDocument/2006/relationships/image" Target="../media/image44.svg"/><Relationship Id="rId11" Type="http://schemas.openxmlformats.org/officeDocument/2006/relationships/image" Target="../media/image49.sv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5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29.svg"/><Relationship Id="rId3" Type="http://schemas.openxmlformats.org/officeDocument/2006/relationships/image" Target="../media/image43.png"/><Relationship Id="rId21" Type="http://schemas.openxmlformats.org/officeDocument/2006/relationships/image" Target="../media/image9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1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2.svg"/><Relationship Id="rId20" Type="http://schemas.openxmlformats.org/officeDocument/2006/relationships/image" Target="../media/image56.svg"/><Relationship Id="rId1" Type="http://schemas.openxmlformats.org/officeDocument/2006/relationships/tags" Target="../tags/tag12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41.png"/><Relationship Id="rId10" Type="http://schemas.openxmlformats.org/officeDocument/2006/relationships/image" Target="../media/image50.jpeg"/><Relationship Id="rId19" Type="http://schemas.openxmlformats.org/officeDocument/2006/relationships/image" Target="../media/image55.png"/><Relationship Id="rId4" Type="http://schemas.openxmlformats.org/officeDocument/2006/relationships/image" Target="../media/image44.svg"/><Relationship Id="rId9" Type="http://schemas.openxmlformats.org/officeDocument/2006/relationships/image" Target="../media/image49.svg"/><Relationship Id="rId14" Type="http://schemas.openxmlformats.org/officeDocument/2006/relationships/image" Target="../media/image54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9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18" Type="http://schemas.openxmlformats.org/officeDocument/2006/relationships/image" Target="../media/image29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jpeg"/><Relationship Id="rId1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4.svg"/><Relationship Id="rId20" Type="http://schemas.openxmlformats.org/officeDocument/2006/relationships/image" Target="../media/image56.svg"/><Relationship Id="rId1" Type="http://schemas.openxmlformats.org/officeDocument/2006/relationships/tags" Target="../tags/tag13.xml"/><Relationship Id="rId6" Type="http://schemas.openxmlformats.org/officeDocument/2006/relationships/image" Target="../media/image44.svg"/><Relationship Id="rId11" Type="http://schemas.openxmlformats.org/officeDocument/2006/relationships/image" Target="../media/image49.sv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5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g"/><Relationship Id="rId7" Type="http://schemas.openxmlformats.org/officeDocument/2006/relationships/image" Target="../media/image19.jpeg"/><Relationship Id="rId12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5.pn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sv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D75F-FC79-E248-6AE3-35A983734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DAY - SLIDE (1 min)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77422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8A0BFAA9-BF07-617D-B41C-EA3B12314200}"/>
              </a:ext>
            </a:extLst>
          </p:cNvPr>
          <p:cNvSpPr/>
          <p:nvPr/>
        </p:nvSpPr>
        <p:spPr>
          <a:xfrm>
            <a:off x="1288678" y="2308692"/>
            <a:ext cx="1994642" cy="1994642"/>
          </a:xfrm>
          <a:prstGeom prst="ellipse">
            <a:avLst/>
          </a:prstGeom>
          <a:solidFill>
            <a:srgbClr val="001A5E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E5A1D2-504A-3256-6371-0049933A68AB}"/>
              </a:ext>
            </a:extLst>
          </p:cNvPr>
          <p:cNvSpPr/>
          <p:nvPr/>
        </p:nvSpPr>
        <p:spPr>
          <a:xfrm>
            <a:off x="5098679" y="2336961"/>
            <a:ext cx="1994642" cy="1994642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6D2555-C5F6-1F48-6294-840BEF97D747}"/>
              </a:ext>
            </a:extLst>
          </p:cNvPr>
          <p:cNvSpPr/>
          <p:nvPr/>
        </p:nvSpPr>
        <p:spPr>
          <a:xfrm>
            <a:off x="8803905" y="2372922"/>
            <a:ext cx="1994642" cy="1994642"/>
          </a:xfrm>
          <a:prstGeom prst="ellipse">
            <a:avLst/>
          </a:pr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9173E9-7F45-57F6-FB2F-6AC603837683}"/>
              </a:ext>
            </a:extLst>
          </p:cNvPr>
          <p:cNvSpPr txBox="1"/>
          <p:nvPr/>
        </p:nvSpPr>
        <p:spPr>
          <a:xfrm>
            <a:off x="203199" y="4640223"/>
            <a:ext cx="41656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rgbClr val="001A5E"/>
                </a:solidFill>
                <a:latin typeface="+mj-lt"/>
              </a:rPr>
              <a:t>Open </a:t>
            </a:r>
            <a:br>
              <a:rPr lang="en-US" sz="4400" b="1">
                <a:solidFill>
                  <a:srgbClr val="001A5E"/>
                </a:solidFill>
                <a:latin typeface="+mj-lt"/>
              </a:rPr>
            </a:br>
            <a:r>
              <a:rPr lang="en-US" sz="4400" b="1">
                <a:solidFill>
                  <a:srgbClr val="001A5E"/>
                </a:solidFill>
                <a:latin typeface="+mj-lt"/>
              </a:rPr>
              <a:t>Source</a:t>
            </a:r>
            <a:endParaRPr lang="en-US" sz="4000" b="1">
              <a:solidFill>
                <a:srgbClr val="001A5E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A9194-DFF7-A16F-07E6-B36D23462FC3}"/>
              </a:ext>
            </a:extLst>
          </p:cNvPr>
          <p:cNvSpPr txBox="1"/>
          <p:nvPr/>
        </p:nvSpPr>
        <p:spPr>
          <a:xfrm>
            <a:off x="4013200" y="4640224"/>
            <a:ext cx="4165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rgbClr val="001A5E"/>
                </a:solidFill>
                <a:latin typeface="+mj-lt"/>
              </a:rPr>
              <a:t>Privacy</a:t>
            </a:r>
            <a:endParaRPr lang="en-US" sz="4000" b="1">
              <a:solidFill>
                <a:srgbClr val="001A5E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1AC65-8EBA-F648-E826-AEA14486B12B}"/>
              </a:ext>
            </a:extLst>
          </p:cNvPr>
          <p:cNvSpPr txBox="1"/>
          <p:nvPr/>
        </p:nvSpPr>
        <p:spPr>
          <a:xfrm>
            <a:off x="7737680" y="4640223"/>
            <a:ext cx="4165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rgbClr val="001A5E"/>
                </a:solidFill>
                <a:latin typeface="+mj-lt"/>
              </a:rPr>
              <a:t>Costs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D8DF3-649D-56F2-FACE-36802776E604}"/>
              </a:ext>
            </a:extLst>
          </p:cNvPr>
          <p:cNvSpPr txBox="1"/>
          <p:nvPr/>
        </p:nvSpPr>
        <p:spPr>
          <a:xfrm>
            <a:off x="1573881" y="2611007"/>
            <a:ext cx="13771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>
                <a:solidFill>
                  <a:srgbClr val="001A5E"/>
                </a:solidFill>
                <a:latin typeface="+mj-lt"/>
              </a:rPr>
              <a:t>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0DA0FE-D4E5-6E00-D058-E81138406507}"/>
              </a:ext>
            </a:extLst>
          </p:cNvPr>
          <p:cNvSpPr txBox="1"/>
          <p:nvPr/>
        </p:nvSpPr>
        <p:spPr>
          <a:xfrm>
            <a:off x="5398624" y="2646968"/>
            <a:ext cx="13771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>
                <a:solidFill>
                  <a:srgbClr val="001A5E"/>
                </a:solidFill>
                <a:latin typeface="+mj-lt"/>
              </a:rPr>
              <a:t>🛡️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5BE248-BDE0-1BCA-184E-AFBE9965B002}"/>
              </a:ext>
            </a:extLst>
          </p:cNvPr>
          <p:cNvSpPr txBox="1"/>
          <p:nvPr/>
        </p:nvSpPr>
        <p:spPr>
          <a:xfrm>
            <a:off x="9112642" y="2582738"/>
            <a:ext cx="13771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0" i="0">
                <a:solidFill>
                  <a:srgbClr val="001A5E"/>
                </a:solidFill>
                <a:effectLst/>
                <a:latin typeface="+mj-lt"/>
              </a:rPr>
              <a:t>💵</a:t>
            </a:r>
            <a:endParaRPr lang="en-US" sz="8800" b="1">
              <a:solidFill>
                <a:srgbClr val="001A5E"/>
              </a:solidFill>
              <a:latin typeface="+mj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76E143-E9EE-E657-DEDE-106E89DD3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1A5E"/>
                </a:solidFill>
                <a:latin typeface="Google Sans" panose="020B0503030502040204" pitchFamily="34" charset="0"/>
              </a:rPr>
              <a:t>Why not ChatGPT?</a:t>
            </a:r>
            <a:endParaRPr lang="en-DE" b="1">
              <a:solidFill>
                <a:srgbClr val="001A5E"/>
              </a:solidFill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75174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4CAD9C69-782F-B696-AAF8-AD90133D8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770" y="2836503"/>
            <a:ext cx="2373138" cy="231120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537D901-4E12-DD44-CBD3-965BC887D415}"/>
              </a:ext>
            </a:extLst>
          </p:cNvPr>
          <p:cNvSpPr/>
          <p:nvPr/>
        </p:nvSpPr>
        <p:spPr>
          <a:xfrm>
            <a:off x="838200" y="2630967"/>
            <a:ext cx="2493032" cy="1313817"/>
          </a:xfrm>
          <a:prstGeom prst="roundRect">
            <a:avLst/>
          </a:prstGeom>
          <a:solidFill>
            <a:srgbClr val="001A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5F1FC4-1968-2BE8-CFFB-AF8B69DE8409}"/>
              </a:ext>
            </a:extLst>
          </p:cNvPr>
          <p:cNvSpPr/>
          <p:nvPr/>
        </p:nvSpPr>
        <p:spPr>
          <a:xfrm>
            <a:off x="838200" y="4147143"/>
            <a:ext cx="2493032" cy="1313817"/>
          </a:xfrm>
          <a:prstGeom prst="roundRect">
            <a:avLst/>
          </a:prstGeom>
          <a:solidFill>
            <a:srgbClr val="001A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5B2A24-2A80-C5C0-29F2-3EC8023D9E07}"/>
              </a:ext>
            </a:extLst>
          </p:cNvPr>
          <p:cNvSpPr/>
          <p:nvPr/>
        </p:nvSpPr>
        <p:spPr>
          <a:xfrm>
            <a:off x="991427" y="2897102"/>
            <a:ext cx="1184397" cy="1496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A8DD0F3-DCCE-AE03-BF47-C62E3CB58702}"/>
              </a:ext>
            </a:extLst>
          </p:cNvPr>
          <p:cNvSpPr/>
          <p:nvPr/>
        </p:nvSpPr>
        <p:spPr>
          <a:xfrm>
            <a:off x="1761699" y="3484705"/>
            <a:ext cx="1398362" cy="1496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E69ECF-D69C-0812-6034-30B013A827E1}"/>
              </a:ext>
            </a:extLst>
          </p:cNvPr>
          <p:cNvSpPr/>
          <p:nvPr/>
        </p:nvSpPr>
        <p:spPr>
          <a:xfrm>
            <a:off x="2239323" y="2897102"/>
            <a:ext cx="920738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6E46B62-A5FD-0C43-F28B-47DA0F0BA189}"/>
              </a:ext>
            </a:extLst>
          </p:cNvPr>
          <p:cNvSpPr/>
          <p:nvPr/>
        </p:nvSpPr>
        <p:spPr>
          <a:xfrm>
            <a:off x="991427" y="3174296"/>
            <a:ext cx="1507415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C4C50D2-D060-16A2-0A9F-D1E116BC7706}"/>
              </a:ext>
            </a:extLst>
          </p:cNvPr>
          <p:cNvSpPr/>
          <p:nvPr/>
        </p:nvSpPr>
        <p:spPr>
          <a:xfrm>
            <a:off x="991427" y="3484705"/>
            <a:ext cx="695729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0C7FDB-E996-273D-C089-E072824283FD}"/>
              </a:ext>
            </a:extLst>
          </p:cNvPr>
          <p:cNvSpPr/>
          <p:nvPr/>
        </p:nvSpPr>
        <p:spPr>
          <a:xfrm>
            <a:off x="2567862" y="3175203"/>
            <a:ext cx="592198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E7530A5-1A5D-113B-C664-F57F61CB4E2C}"/>
              </a:ext>
            </a:extLst>
          </p:cNvPr>
          <p:cNvSpPr/>
          <p:nvPr/>
        </p:nvSpPr>
        <p:spPr>
          <a:xfrm>
            <a:off x="989356" y="4410434"/>
            <a:ext cx="1184397" cy="1496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D634FE0-30DA-45C2-6239-318AAC06AAE3}"/>
              </a:ext>
            </a:extLst>
          </p:cNvPr>
          <p:cNvSpPr/>
          <p:nvPr/>
        </p:nvSpPr>
        <p:spPr>
          <a:xfrm>
            <a:off x="1759628" y="4998036"/>
            <a:ext cx="1398362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CDBB851-BA9A-CD6B-5AD6-5EAAE6840A64}"/>
              </a:ext>
            </a:extLst>
          </p:cNvPr>
          <p:cNvSpPr/>
          <p:nvPr/>
        </p:nvSpPr>
        <p:spPr>
          <a:xfrm>
            <a:off x="2237253" y="4410434"/>
            <a:ext cx="920738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CF806B6-3D79-A585-762F-704AD1167688}"/>
              </a:ext>
            </a:extLst>
          </p:cNvPr>
          <p:cNvSpPr/>
          <p:nvPr/>
        </p:nvSpPr>
        <p:spPr>
          <a:xfrm>
            <a:off x="989356" y="4687627"/>
            <a:ext cx="1507415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A7988F4-F611-6C2B-45C5-0E13CA50A4DA}"/>
              </a:ext>
            </a:extLst>
          </p:cNvPr>
          <p:cNvSpPr/>
          <p:nvPr/>
        </p:nvSpPr>
        <p:spPr>
          <a:xfrm>
            <a:off x="989357" y="4998036"/>
            <a:ext cx="695729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C713ED8-DC0C-C92E-1000-5CF9DF2C0B3B}"/>
              </a:ext>
            </a:extLst>
          </p:cNvPr>
          <p:cNvSpPr/>
          <p:nvPr/>
        </p:nvSpPr>
        <p:spPr>
          <a:xfrm>
            <a:off x="2565791" y="4688535"/>
            <a:ext cx="592198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CABB5CC-01B5-2487-0B27-938C75B34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244" y="2944037"/>
            <a:ext cx="3049512" cy="2083834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B670C96-7DC2-93DE-2ACB-169575C263E3}"/>
              </a:ext>
            </a:extLst>
          </p:cNvPr>
          <p:cNvSpPr/>
          <p:nvPr/>
        </p:nvSpPr>
        <p:spPr>
          <a:xfrm>
            <a:off x="989355" y="2897101"/>
            <a:ext cx="1184397" cy="1496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810A7C0-E07E-27F1-80A8-BD240ECF300F}"/>
              </a:ext>
            </a:extLst>
          </p:cNvPr>
          <p:cNvSpPr/>
          <p:nvPr/>
        </p:nvSpPr>
        <p:spPr>
          <a:xfrm>
            <a:off x="1759627" y="3484704"/>
            <a:ext cx="1398362" cy="1496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735E161-8BD1-9700-E36A-89D39D9B5275}"/>
              </a:ext>
            </a:extLst>
          </p:cNvPr>
          <p:cNvSpPr/>
          <p:nvPr/>
        </p:nvSpPr>
        <p:spPr>
          <a:xfrm>
            <a:off x="2237251" y="2897101"/>
            <a:ext cx="920738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55CA7D-AED1-4C91-A8F1-DFDCCA39F2A6}"/>
              </a:ext>
            </a:extLst>
          </p:cNvPr>
          <p:cNvSpPr/>
          <p:nvPr/>
        </p:nvSpPr>
        <p:spPr>
          <a:xfrm>
            <a:off x="989355" y="3174295"/>
            <a:ext cx="1507415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F519CA1-1E61-A9FA-4268-66A3BE881245}"/>
              </a:ext>
            </a:extLst>
          </p:cNvPr>
          <p:cNvSpPr/>
          <p:nvPr/>
        </p:nvSpPr>
        <p:spPr>
          <a:xfrm>
            <a:off x="989355" y="3484704"/>
            <a:ext cx="695729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C85C5B9-82A7-D97B-F7F0-E5EFDA0C4F64}"/>
              </a:ext>
            </a:extLst>
          </p:cNvPr>
          <p:cNvSpPr/>
          <p:nvPr/>
        </p:nvSpPr>
        <p:spPr>
          <a:xfrm>
            <a:off x="2565790" y="3175202"/>
            <a:ext cx="592198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E33D6EB-1F8C-F7F3-A65C-53F460599001}"/>
              </a:ext>
            </a:extLst>
          </p:cNvPr>
          <p:cNvSpPr/>
          <p:nvPr/>
        </p:nvSpPr>
        <p:spPr>
          <a:xfrm>
            <a:off x="989354" y="4418816"/>
            <a:ext cx="1184397" cy="1496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1C9B46F-716C-C5A9-D066-805C4591A58B}"/>
              </a:ext>
            </a:extLst>
          </p:cNvPr>
          <p:cNvSpPr/>
          <p:nvPr/>
        </p:nvSpPr>
        <p:spPr>
          <a:xfrm>
            <a:off x="1759626" y="5006418"/>
            <a:ext cx="1398362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8F348C5-729F-9F4D-97E4-414D8A950662}"/>
              </a:ext>
            </a:extLst>
          </p:cNvPr>
          <p:cNvSpPr/>
          <p:nvPr/>
        </p:nvSpPr>
        <p:spPr>
          <a:xfrm>
            <a:off x="2237251" y="4418816"/>
            <a:ext cx="920738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1343AA0-C5D0-17A0-2B22-AE6C01096ED1}"/>
              </a:ext>
            </a:extLst>
          </p:cNvPr>
          <p:cNvSpPr/>
          <p:nvPr/>
        </p:nvSpPr>
        <p:spPr>
          <a:xfrm>
            <a:off x="989354" y="4696009"/>
            <a:ext cx="1507415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637D245-743D-B93E-6035-EEBF435D4CBB}"/>
              </a:ext>
            </a:extLst>
          </p:cNvPr>
          <p:cNvSpPr/>
          <p:nvPr/>
        </p:nvSpPr>
        <p:spPr>
          <a:xfrm>
            <a:off x="989355" y="5006418"/>
            <a:ext cx="695729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E318AAB-06C2-6B75-5917-503528C2034F}"/>
              </a:ext>
            </a:extLst>
          </p:cNvPr>
          <p:cNvSpPr/>
          <p:nvPr/>
        </p:nvSpPr>
        <p:spPr>
          <a:xfrm>
            <a:off x="2565789" y="4696917"/>
            <a:ext cx="592198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29B206A-1E3C-A290-6C89-6AEDC66AA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1A5E"/>
                </a:solidFill>
                <a:latin typeface="Google Sans" panose="020B0503030502040204" pitchFamily="34" charset="0"/>
              </a:rPr>
              <a:t>Semantic Search</a:t>
            </a:r>
            <a:endParaRPr lang="en-DE" b="1">
              <a:solidFill>
                <a:srgbClr val="001A5E"/>
              </a:solidFill>
              <a:latin typeface="Google Sans" panose="020B0503030502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9245884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BCF4F87-C19C-F428-A55A-A9A9221B9A17}"/>
              </a:ext>
            </a:extLst>
          </p:cNvPr>
          <p:cNvSpPr/>
          <p:nvPr/>
        </p:nvSpPr>
        <p:spPr>
          <a:xfrm>
            <a:off x="838200" y="2630967"/>
            <a:ext cx="2493032" cy="1313817"/>
          </a:xfrm>
          <a:prstGeom prst="roundRect">
            <a:avLst/>
          </a:prstGeom>
          <a:solidFill>
            <a:srgbClr val="001A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66B9890-D047-7A7A-B647-E48E2E580537}"/>
              </a:ext>
            </a:extLst>
          </p:cNvPr>
          <p:cNvSpPr/>
          <p:nvPr/>
        </p:nvSpPr>
        <p:spPr>
          <a:xfrm>
            <a:off x="838200" y="4147143"/>
            <a:ext cx="2493032" cy="1313817"/>
          </a:xfrm>
          <a:prstGeom prst="roundRect">
            <a:avLst/>
          </a:prstGeom>
          <a:solidFill>
            <a:srgbClr val="001A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CAD9C69-782F-B696-AAF8-AD90133D8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770" y="2836503"/>
            <a:ext cx="2373138" cy="2311202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410B29BA-690C-1659-2309-46BE647D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1A5E"/>
                </a:solidFill>
                <a:latin typeface="Google Sans" panose="020B0503030502040204" pitchFamily="34" charset="0"/>
              </a:rPr>
              <a:t>Semantic Search</a:t>
            </a:r>
            <a:endParaRPr lang="en-DE" b="1">
              <a:solidFill>
                <a:srgbClr val="001A5E"/>
              </a:solidFill>
              <a:latin typeface="Google Sans" panose="020B050303050204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5B2A24-2A80-C5C0-29F2-3EC8023D9E07}"/>
              </a:ext>
            </a:extLst>
          </p:cNvPr>
          <p:cNvSpPr/>
          <p:nvPr/>
        </p:nvSpPr>
        <p:spPr>
          <a:xfrm>
            <a:off x="991427" y="2897102"/>
            <a:ext cx="1184397" cy="1496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A8DD0F3-DCCE-AE03-BF47-C62E3CB58702}"/>
              </a:ext>
            </a:extLst>
          </p:cNvPr>
          <p:cNvSpPr/>
          <p:nvPr/>
        </p:nvSpPr>
        <p:spPr>
          <a:xfrm>
            <a:off x="1761699" y="3484705"/>
            <a:ext cx="1398362" cy="1496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E69ECF-D69C-0812-6034-30B013A827E1}"/>
              </a:ext>
            </a:extLst>
          </p:cNvPr>
          <p:cNvSpPr/>
          <p:nvPr/>
        </p:nvSpPr>
        <p:spPr>
          <a:xfrm>
            <a:off x="2239323" y="2897102"/>
            <a:ext cx="920738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6E46B62-A5FD-0C43-F28B-47DA0F0BA189}"/>
              </a:ext>
            </a:extLst>
          </p:cNvPr>
          <p:cNvSpPr/>
          <p:nvPr/>
        </p:nvSpPr>
        <p:spPr>
          <a:xfrm>
            <a:off x="991427" y="3174296"/>
            <a:ext cx="1507415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C4C50D2-D060-16A2-0A9F-D1E116BC7706}"/>
              </a:ext>
            </a:extLst>
          </p:cNvPr>
          <p:cNvSpPr/>
          <p:nvPr/>
        </p:nvSpPr>
        <p:spPr>
          <a:xfrm>
            <a:off x="991427" y="3484705"/>
            <a:ext cx="695729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0C7FDB-E996-273D-C089-E072824283FD}"/>
              </a:ext>
            </a:extLst>
          </p:cNvPr>
          <p:cNvSpPr/>
          <p:nvPr/>
        </p:nvSpPr>
        <p:spPr>
          <a:xfrm>
            <a:off x="2567862" y="3175203"/>
            <a:ext cx="592198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E7530A5-1A5D-113B-C664-F57F61CB4E2C}"/>
              </a:ext>
            </a:extLst>
          </p:cNvPr>
          <p:cNvSpPr/>
          <p:nvPr/>
        </p:nvSpPr>
        <p:spPr>
          <a:xfrm>
            <a:off x="989356" y="4410434"/>
            <a:ext cx="1184397" cy="1496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D634FE0-30DA-45C2-6239-318AAC06AAE3}"/>
              </a:ext>
            </a:extLst>
          </p:cNvPr>
          <p:cNvSpPr/>
          <p:nvPr/>
        </p:nvSpPr>
        <p:spPr>
          <a:xfrm>
            <a:off x="1759628" y="4998036"/>
            <a:ext cx="1398362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CDBB851-BA9A-CD6B-5AD6-5EAAE6840A64}"/>
              </a:ext>
            </a:extLst>
          </p:cNvPr>
          <p:cNvSpPr/>
          <p:nvPr/>
        </p:nvSpPr>
        <p:spPr>
          <a:xfrm>
            <a:off x="2237253" y="4410434"/>
            <a:ext cx="920738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CF806B6-3D79-A585-762F-704AD1167688}"/>
              </a:ext>
            </a:extLst>
          </p:cNvPr>
          <p:cNvSpPr/>
          <p:nvPr/>
        </p:nvSpPr>
        <p:spPr>
          <a:xfrm>
            <a:off x="989356" y="4687627"/>
            <a:ext cx="1507415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A7988F4-F611-6C2B-45C5-0E13CA50A4DA}"/>
              </a:ext>
            </a:extLst>
          </p:cNvPr>
          <p:cNvSpPr/>
          <p:nvPr/>
        </p:nvSpPr>
        <p:spPr>
          <a:xfrm>
            <a:off x="989357" y="4998036"/>
            <a:ext cx="695729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C713ED8-DC0C-C92E-1000-5CF9DF2C0B3B}"/>
              </a:ext>
            </a:extLst>
          </p:cNvPr>
          <p:cNvSpPr/>
          <p:nvPr/>
        </p:nvSpPr>
        <p:spPr>
          <a:xfrm>
            <a:off x="2565791" y="4688535"/>
            <a:ext cx="592198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CABB5CC-01B5-2487-0B27-938C75B34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244" y="2944037"/>
            <a:ext cx="3049512" cy="2083834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B670C96-7DC2-93DE-2ACB-169575C263E3}"/>
              </a:ext>
            </a:extLst>
          </p:cNvPr>
          <p:cNvSpPr/>
          <p:nvPr/>
        </p:nvSpPr>
        <p:spPr>
          <a:xfrm>
            <a:off x="9276273" y="3058366"/>
            <a:ext cx="1184397" cy="1496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810A7C0-E07E-27F1-80A8-BD240ECF300F}"/>
              </a:ext>
            </a:extLst>
          </p:cNvPr>
          <p:cNvSpPr/>
          <p:nvPr/>
        </p:nvSpPr>
        <p:spPr>
          <a:xfrm>
            <a:off x="10046545" y="3645969"/>
            <a:ext cx="1398362" cy="1496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735E161-8BD1-9700-E36A-89D39D9B5275}"/>
              </a:ext>
            </a:extLst>
          </p:cNvPr>
          <p:cNvSpPr/>
          <p:nvPr/>
        </p:nvSpPr>
        <p:spPr>
          <a:xfrm>
            <a:off x="10524169" y="3058366"/>
            <a:ext cx="920738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55CA7D-AED1-4C91-A8F1-DFDCCA39F2A6}"/>
              </a:ext>
            </a:extLst>
          </p:cNvPr>
          <p:cNvSpPr/>
          <p:nvPr/>
        </p:nvSpPr>
        <p:spPr>
          <a:xfrm>
            <a:off x="9276273" y="3335560"/>
            <a:ext cx="1507415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F519CA1-1E61-A9FA-4268-66A3BE881245}"/>
              </a:ext>
            </a:extLst>
          </p:cNvPr>
          <p:cNvSpPr/>
          <p:nvPr/>
        </p:nvSpPr>
        <p:spPr>
          <a:xfrm>
            <a:off x="9276273" y="3645969"/>
            <a:ext cx="695729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C85C5B9-82A7-D97B-F7F0-E5EFDA0C4F64}"/>
              </a:ext>
            </a:extLst>
          </p:cNvPr>
          <p:cNvSpPr/>
          <p:nvPr/>
        </p:nvSpPr>
        <p:spPr>
          <a:xfrm>
            <a:off x="10852708" y="3336467"/>
            <a:ext cx="592198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E33D6EB-1F8C-F7F3-A65C-53F460599001}"/>
              </a:ext>
            </a:extLst>
          </p:cNvPr>
          <p:cNvSpPr/>
          <p:nvPr/>
        </p:nvSpPr>
        <p:spPr>
          <a:xfrm>
            <a:off x="9276272" y="3950356"/>
            <a:ext cx="1184397" cy="1496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1C9B46F-716C-C5A9-D066-805C4591A58B}"/>
              </a:ext>
            </a:extLst>
          </p:cNvPr>
          <p:cNvSpPr/>
          <p:nvPr/>
        </p:nvSpPr>
        <p:spPr>
          <a:xfrm>
            <a:off x="10046544" y="4537958"/>
            <a:ext cx="1398362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8F348C5-729F-9F4D-97E4-414D8A950662}"/>
              </a:ext>
            </a:extLst>
          </p:cNvPr>
          <p:cNvSpPr/>
          <p:nvPr/>
        </p:nvSpPr>
        <p:spPr>
          <a:xfrm>
            <a:off x="10524169" y="3950356"/>
            <a:ext cx="920738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1343AA0-C5D0-17A0-2B22-AE6C01096ED1}"/>
              </a:ext>
            </a:extLst>
          </p:cNvPr>
          <p:cNvSpPr/>
          <p:nvPr/>
        </p:nvSpPr>
        <p:spPr>
          <a:xfrm>
            <a:off x="9276272" y="4227549"/>
            <a:ext cx="1507415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637D245-743D-B93E-6035-EEBF435D4CBB}"/>
              </a:ext>
            </a:extLst>
          </p:cNvPr>
          <p:cNvSpPr/>
          <p:nvPr/>
        </p:nvSpPr>
        <p:spPr>
          <a:xfrm>
            <a:off x="9276273" y="4537958"/>
            <a:ext cx="695729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E318AAB-06C2-6B75-5917-503528C2034F}"/>
              </a:ext>
            </a:extLst>
          </p:cNvPr>
          <p:cNvSpPr/>
          <p:nvPr/>
        </p:nvSpPr>
        <p:spPr>
          <a:xfrm>
            <a:off x="10852707" y="4228457"/>
            <a:ext cx="592198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6109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96A921D5-07D3-D45F-4341-CFFFC17BC495}"/>
              </a:ext>
            </a:extLst>
          </p:cNvPr>
          <p:cNvSpPr/>
          <p:nvPr/>
        </p:nvSpPr>
        <p:spPr>
          <a:xfrm>
            <a:off x="838200" y="2630967"/>
            <a:ext cx="2493032" cy="1313817"/>
          </a:xfrm>
          <a:prstGeom prst="roundRect">
            <a:avLst/>
          </a:prstGeom>
          <a:solidFill>
            <a:srgbClr val="001A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896DB562-1061-ACE5-F724-549587C47C6C}"/>
              </a:ext>
            </a:extLst>
          </p:cNvPr>
          <p:cNvSpPr/>
          <p:nvPr/>
        </p:nvSpPr>
        <p:spPr>
          <a:xfrm>
            <a:off x="838200" y="4147143"/>
            <a:ext cx="2493032" cy="1313817"/>
          </a:xfrm>
          <a:prstGeom prst="roundRect">
            <a:avLst/>
          </a:prstGeom>
          <a:solidFill>
            <a:srgbClr val="001A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CAD9C69-782F-B696-AAF8-AD90133D8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770" y="2836503"/>
            <a:ext cx="2373138" cy="2311202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410B29BA-690C-1659-2309-46BE647D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1A5E"/>
                </a:solidFill>
                <a:latin typeface="Google Sans" panose="020B0503030502040204" pitchFamily="34" charset="0"/>
              </a:rPr>
              <a:t>Semantic Search</a:t>
            </a:r>
            <a:endParaRPr lang="en-DE" b="1">
              <a:solidFill>
                <a:srgbClr val="001A5E"/>
              </a:solidFill>
              <a:latin typeface="Google Sans" panose="020B050303050204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CABB5CC-01B5-2487-0B27-938C75B34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244" y="2944037"/>
            <a:ext cx="3049512" cy="2083834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8066C60-3DC9-6ED5-DBB0-3BAE985B7DF4}"/>
              </a:ext>
            </a:extLst>
          </p:cNvPr>
          <p:cNvSpPr/>
          <p:nvPr/>
        </p:nvSpPr>
        <p:spPr>
          <a:xfrm rot="16956485">
            <a:off x="8751852" y="4259181"/>
            <a:ext cx="1184397" cy="1496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CAF4FEB-A1B5-3EE3-998F-65888B90A8EA}"/>
              </a:ext>
            </a:extLst>
          </p:cNvPr>
          <p:cNvSpPr/>
          <p:nvPr/>
        </p:nvSpPr>
        <p:spPr>
          <a:xfrm rot="16956485">
            <a:off x="8644870" y="4154778"/>
            <a:ext cx="1398362" cy="1496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7BEA2FA-5C57-A6C0-4CE7-03E344AE41D8}"/>
              </a:ext>
            </a:extLst>
          </p:cNvPr>
          <p:cNvSpPr/>
          <p:nvPr/>
        </p:nvSpPr>
        <p:spPr>
          <a:xfrm rot="16956485">
            <a:off x="8702846" y="4264496"/>
            <a:ext cx="1184397" cy="1496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DC37DBF-8AE0-4E7B-C312-DADD223CADF7}"/>
              </a:ext>
            </a:extLst>
          </p:cNvPr>
          <p:cNvSpPr/>
          <p:nvPr/>
        </p:nvSpPr>
        <p:spPr>
          <a:xfrm rot="19923572">
            <a:off x="9167676" y="4633425"/>
            <a:ext cx="695729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54FA25B-65AC-555C-080F-E259A79D4AE4}"/>
              </a:ext>
            </a:extLst>
          </p:cNvPr>
          <p:cNvSpPr/>
          <p:nvPr/>
        </p:nvSpPr>
        <p:spPr>
          <a:xfrm rot="19923572">
            <a:off x="9139868" y="4679850"/>
            <a:ext cx="592198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B0D6866-E4D7-6BDB-E2B1-2B71AE179C97}"/>
              </a:ext>
            </a:extLst>
          </p:cNvPr>
          <p:cNvSpPr/>
          <p:nvPr/>
        </p:nvSpPr>
        <p:spPr>
          <a:xfrm rot="19923572">
            <a:off x="9140102" y="4551482"/>
            <a:ext cx="920738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D43D652-0420-5C5D-909C-4FEDD8735507}"/>
              </a:ext>
            </a:extLst>
          </p:cNvPr>
          <p:cNvSpPr/>
          <p:nvPr/>
        </p:nvSpPr>
        <p:spPr>
          <a:xfrm rot="19923572">
            <a:off x="9051457" y="4408532"/>
            <a:ext cx="1507415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77CB498-B36D-C30A-D4E1-D52128E3440F}"/>
              </a:ext>
            </a:extLst>
          </p:cNvPr>
          <p:cNvSpPr/>
          <p:nvPr/>
        </p:nvSpPr>
        <p:spPr>
          <a:xfrm rot="19923572">
            <a:off x="9142303" y="4659215"/>
            <a:ext cx="592198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A0DAB14-A81A-F030-03F0-CAB0181FDF4F}"/>
              </a:ext>
            </a:extLst>
          </p:cNvPr>
          <p:cNvSpPr/>
          <p:nvPr/>
        </p:nvSpPr>
        <p:spPr>
          <a:xfrm rot="20791293">
            <a:off x="9173475" y="4698082"/>
            <a:ext cx="920738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87C77B3-B5E6-C07E-0F01-93D71649C1E1}"/>
              </a:ext>
            </a:extLst>
          </p:cNvPr>
          <p:cNvSpPr/>
          <p:nvPr/>
        </p:nvSpPr>
        <p:spPr>
          <a:xfrm rot="20791293">
            <a:off x="9136720" y="4629710"/>
            <a:ext cx="1507415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CC1E1DE-14B2-E349-DDF8-60BDDBA8716D}"/>
              </a:ext>
            </a:extLst>
          </p:cNvPr>
          <p:cNvSpPr/>
          <p:nvPr/>
        </p:nvSpPr>
        <p:spPr>
          <a:xfrm rot="20791293">
            <a:off x="9191247" y="4610939"/>
            <a:ext cx="1398362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92EAF1A-1258-1C6A-AFE5-8548F4EE92F7}"/>
              </a:ext>
            </a:extLst>
          </p:cNvPr>
          <p:cNvSpPr/>
          <p:nvPr/>
        </p:nvSpPr>
        <p:spPr>
          <a:xfrm rot="20791293">
            <a:off x="9200922" y="4712725"/>
            <a:ext cx="695729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151D172-17D7-85BF-68BC-CAEEC496AB32}"/>
              </a:ext>
            </a:extLst>
          </p:cNvPr>
          <p:cNvSpPr/>
          <p:nvPr/>
        </p:nvSpPr>
        <p:spPr>
          <a:xfrm>
            <a:off x="991427" y="2897102"/>
            <a:ext cx="1184397" cy="1496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6C3E4E5-5174-79C2-614C-832589B92367}"/>
              </a:ext>
            </a:extLst>
          </p:cNvPr>
          <p:cNvSpPr/>
          <p:nvPr/>
        </p:nvSpPr>
        <p:spPr>
          <a:xfrm>
            <a:off x="1761699" y="3484705"/>
            <a:ext cx="1398362" cy="1496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394A44B-09C7-E758-233C-0F1189501926}"/>
              </a:ext>
            </a:extLst>
          </p:cNvPr>
          <p:cNvSpPr/>
          <p:nvPr/>
        </p:nvSpPr>
        <p:spPr>
          <a:xfrm>
            <a:off x="2239323" y="2897102"/>
            <a:ext cx="920738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3EE5A58-2C62-D39B-A78C-DE21F7DD47F4}"/>
              </a:ext>
            </a:extLst>
          </p:cNvPr>
          <p:cNvSpPr/>
          <p:nvPr/>
        </p:nvSpPr>
        <p:spPr>
          <a:xfrm>
            <a:off x="991427" y="3174296"/>
            <a:ext cx="1507415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0A70234-85EF-D5E2-79A4-88D379C299A8}"/>
              </a:ext>
            </a:extLst>
          </p:cNvPr>
          <p:cNvSpPr/>
          <p:nvPr/>
        </p:nvSpPr>
        <p:spPr>
          <a:xfrm>
            <a:off x="991427" y="3484705"/>
            <a:ext cx="695729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59C4F2A-FB64-43E5-BC03-85BA67B34B15}"/>
              </a:ext>
            </a:extLst>
          </p:cNvPr>
          <p:cNvSpPr/>
          <p:nvPr/>
        </p:nvSpPr>
        <p:spPr>
          <a:xfrm>
            <a:off x="2567862" y="3175203"/>
            <a:ext cx="592198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C2124AD-B624-5BC5-DA09-9506543A06CF}"/>
              </a:ext>
            </a:extLst>
          </p:cNvPr>
          <p:cNvSpPr/>
          <p:nvPr/>
        </p:nvSpPr>
        <p:spPr>
          <a:xfrm>
            <a:off x="989356" y="4410434"/>
            <a:ext cx="1184397" cy="1496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0566BFC-7EA9-B7DE-B565-CC5EA96F700A}"/>
              </a:ext>
            </a:extLst>
          </p:cNvPr>
          <p:cNvSpPr/>
          <p:nvPr/>
        </p:nvSpPr>
        <p:spPr>
          <a:xfrm>
            <a:off x="1759628" y="4998036"/>
            <a:ext cx="1398362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AB69A84-CEEF-3284-0E70-8227F6C5501F}"/>
              </a:ext>
            </a:extLst>
          </p:cNvPr>
          <p:cNvSpPr/>
          <p:nvPr/>
        </p:nvSpPr>
        <p:spPr>
          <a:xfrm>
            <a:off x="2237253" y="4410434"/>
            <a:ext cx="920738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B44F468-7D26-6624-1844-DCE8B15A2C20}"/>
              </a:ext>
            </a:extLst>
          </p:cNvPr>
          <p:cNvSpPr/>
          <p:nvPr/>
        </p:nvSpPr>
        <p:spPr>
          <a:xfrm>
            <a:off x="989356" y="4687627"/>
            <a:ext cx="1507415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FF9E34F-FDF3-5232-FE06-44031990738E}"/>
              </a:ext>
            </a:extLst>
          </p:cNvPr>
          <p:cNvSpPr/>
          <p:nvPr/>
        </p:nvSpPr>
        <p:spPr>
          <a:xfrm>
            <a:off x="989357" y="4998036"/>
            <a:ext cx="695729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7415E5F-8926-65F1-3773-551D59F9D069}"/>
              </a:ext>
            </a:extLst>
          </p:cNvPr>
          <p:cNvSpPr/>
          <p:nvPr/>
        </p:nvSpPr>
        <p:spPr>
          <a:xfrm>
            <a:off x="2565791" y="4688535"/>
            <a:ext cx="592198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DB7E691-8078-69F3-B14E-74BEA89C26E8}"/>
              </a:ext>
            </a:extLst>
          </p:cNvPr>
          <p:cNvSpPr/>
          <p:nvPr/>
        </p:nvSpPr>
        <p:spPr>
          <a:xfrm>
            <a:off x="989355" y="2897101"/>
            <a:ext cx="1184397" cy="1496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E5F1DDD-45CC-C51F-964D-CA2F1059957C}"/>
              </a:ext>
            </a:extLst>
          </p:cNvPr>
          <p:cNvSpPr/>
          <p:nvPr/>
        </p:nvSpPr>
        <p:spPr>
          <a:xfrm>
            <a:off x="1759627" y="3484704"/>
            <a:ext cx="1398362" cy="1496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82C2C02-4AEB-395B-8D7A-BD7C0B5C532A}"/>
              </a:ext>
            </a:extLst>
          </p:cNvPr>
          <p:cNvSpPr/>
          <p:nvPr/>
        </p:nvSpPr>
        <p:spPr>
          <a:xfrm>
            <a:off x="2237251" y="2897101"/>
            <a:ext cx="920738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F0529AE-C7CD-60C7-A5E7-40CA669CFABB}"/>
              </a:ext>
            </a:extLst>
          </p:cNvPr>
          <p:cNvSpPr/>
          <p:nvPr/>
        </p:nvSpPr>
        <p:spPr>
          <a:xfrm>
            <a:off x="989355" y="3174295"/>
            <a:ext cx="1507415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421535F-3AC3-7A89-8320-0B89EAD3F5D6}"/>
              </a:ext>
            </a:extLst>
          </p:cNvPr>
          <p:cNvSpPr/>
          <p:nvPr/>
        </p:nvSpPr>
        <p:spPr>
          <a:xfrm>
            <a:off x="989355" y="3484704"/>
            <a:ext cx="695729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ACD7064-1F23-3A53-4FEA-B1D28624CAB7}"/>
              </a:ext>
            </a:extLst>
          </p:cNvPr>
          <p:cNvSpPr/>
          <p:nvPr/>
        </p:nvSpPr>
        <p:spPr>
          <a:xfrm>
            <a:off x="2565790" y="3175202"/>
            <a:ext cx="592198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195F089-1CD3-447C-4EAE-F4B9E6FB4FCF}"/>
              </a:ext>
            </a:extLst>
          </p:cNvPr>
          <p:cNvSpPr/>
          <p:nvPr/>
        </p:nvSpPr>
        <p:spPr>
          <a:xfrm>
            <a:off x="989354" y="4418816"/>
            <a:ext cx="1184397" cy="1496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B4DC998-3986-AA35-1391-3B3BB9F9C697}"/>
              </a:ext>
            </a:extLst>
          </p:cNvPr>
          <p:cNvSpPr/>
          <p:nvPr/>
        </p:nvSpPr>
        <p:spPr>
          <a:xfrm>
            <a:off x="1759626" y="5006418"/>
            <a:ext cx="1398362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7575487-5A93-6614-E1F0-42AC13EED060}"/>
              </a:ext>
            </a:extLst>
          </p:cNvPr>
          <p:cNvSpPr/>
          <p:nvPr/>
        </p:nvSpPr>
        <p:spPr>
          <a:xfrm>
            <a:off x="2237251" y="4418816"/>
            <a:ext cx="920738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80CF47D-EA9B-4F0F-B8DC-6A5D1F9AD592}"/>
              </a:ext>
            </a:extLst>
          </p:cNvPr>
          <p:cNvSpPr/>
          <p:nvPr/>
        </p:nvSpPr>
        <p:spPr>
          <a:xfrm>
            <a:off x="989354" y="4696009"/>
            <a:ext cx="1507415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D2C96BA-23E1-F641-01B3-D927ABDCD927}"/>
              </a:ext>
            </a:extLst>
          </p:cNvPr>
          <p:cNvSpPr/>
          <p:nvPr/>
        </p:nvSpPr>
        <p:spPr>
          <a:xfrm>
            <a:off x="989355" y="5006418"/>
            <a:ext cx="695729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A4C5650-B880-9671-3FAC-52B9C816DE02}"/>
              </a:ext>
            </a:extLst>
          </p:cNvPr>
          <p:cNvSpPr/>
          <p:nvPr/>
        </p:nvSpPr>
        <p:spPr>
          <a:xfrm>
            <a:off x="2565789" y="4696917"/>
            <a:ext cx="592198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3556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81ADCF9-2769-3843-E4E4-7BA994534124}"/>
              </a:ext>
            </a:extLst>
          </p:cNvPr>
          <p:cNvSpPr/>
          <p:nvPr/>
        </p:nvSpPr>
        <p:spPr>
          <a:xfrm>
            <a:off x="838200" y="2630967"/>
            <a:ext cx="2493032" cy="1313817"/>
          </a:xfrm>
          <a:prstGeom prst="roundRect">
            <a:avLst/>
          </a:prstGeom>
          <a:solidFill>
            <a:srgbClr val="001A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9F9306D-5A03-FAD1-26D4-A0E77D88940C}"/>
              </a:ext>
            </a:extLst>
          </p:cNvPr>
          <p:cNvSpPr/>
          <p:nvPr/>
        </p:nvSpPr>
        <p:spPr>
          <a:xfrm>
            <a:off x="838200" y="4147143"/>
            <a:ext cx="2493032" cy="1313817"/>
          </a:xfrm>
          <a:prstGeom prst="roundRect">
            <a:avLst/>
          </a:prstGeom>
          <a:solidFill>
            <a:srgbClr val="001A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10B29BA-690C-1659-2309-46BE647D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1A5E"/>
                </a:solidFill>
                <a:latin typeface="Google Sans" panose="020B0503030502040204" pitchFamily="34" charset="0"/>
              </a:rPr>
              <a:t>Semantic Search</a:t>
            </a:r>
            <a:endParaRPr lang="en-DE" b="1">
              <a:solidFill>
                <a:srgbClr val="001A5E"/>
              </a:solidFill>
              <a:latin typeface="Google Sans" panose="020B050303050204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5B2A24-2A80-C5C0-29F2-3EC8023D9E07}"/>
              </a:ext>
            </a:extLst>
          </p:cNvPr>
          <p:cNvSpPr/>
          <p:nvPr/>
        </p:nvSpPr>
        <p:spPr>
          <a:xfrm>
            <a:off x="991427" y="2897102"/>
            <a:ext cx="1184397" cy="1496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A8DD0F3-DCCE-AE03-BF47-C62E3CB58702}"/>
              </a:ext>
            </a:extLst>
          </p:cNvPr>
          <p:cNvSpPr/>
          <p:nvPr/>
        </p:nvSpPr>
        <p:spPr>
          <a:xfrm>
            <a:off x="1761699" y="3484705"/>
            <a:ext cx="1398362" cy="1496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E69ECF-D69C-0812-6034-30B013A827E1}"/>
              </a:ext>
            </a:extLst>
          </p:cNvPr>
          <p:cNvSpPr/>
          <p:nvPr/>
        </p:nvSpPr>
        <p:spPr>
          <a:xfrm>
            <a:off x="2239323" y="2897102"/>
            <a:ext cx="920738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6E46B62-A5FD-0C43-F28B-47DA0F0BA189}"/>
              </a:ext>
            </a:extLst>
          </p:cNvPr>
          <p:cNvSpPr/>
          <p:nvPr/>
        </p:nvSpPr>
        <p:spPr>
          <a:xfrm>
            <a:off x="991427" y="3174296"/>
            <a:ext cx="1507415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C4C50D2-D060-16A2-0A9F-D1E116BC7706}"/>
              </a:ext>
            </a:extLst>
          </p:cNvPr>
          <p:cNvSpPr/>
          <p:nvPr/>
        </p:nvSpPr>
        <p:spPr>
          <a:xfrm>
            <a:off x="991427" y="3484705"/>
            <a:ext cx="695729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0C7FDB-E996-273D-C089-E072824283FD}"/>
              </a:ext>
            </a:extLst>
          </p:cNvPr>
          <p:cNvSpPr/>
          <p:nvPr/>
        </p:nvSpPr>
        <p:spPr>
          <a:xfrm>
            <a:off x="2567862" y="3175203"/>
            <a:ext cx="592198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E7530A5-1A5D-113B-C664-F57F61CB4E2C}"/>
              </a:ext>
            </a:extLst>
          </p:cNvPr>
          <p:cNvSpPr/>
          <p:nvPr/>
        </p:nvSpPr>
        <p:spPr>
          <a:xfrm>
            <a:off x="989356" y="4410434"/>
            <a:ext cx="1184397" cy="14966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D634FE0-30DA-45C2-6239-318AAC06AAE3}"/>
              </a:ext>
            </a:extLst>
          </p:cNvPr>
          <p:cNvSpPr/>
          <p:nvPr/>
        </p:nvSpPr>
        <p:spPr>
          <a:xfrm>
            <a:off x="1759628" y="4998036"/>
            <a:ext cx="1398362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CDBB851-BA9A-CD6B-5AD6-5EAAE6840A64}"/>
              </a:ext>
            </a:extLst>
          </p:cNvPr>
          <p:cNvSpPr/>
          <p:nvPr/>
        </p:nvSpPr>
        <p:spPr>
          <a:xfrm>
            <a:off x="2237253" y="4410434"/>
            <a:ext cx="920738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CF806B6-3D79-A585-762F-704AD1167688}"/>
              </a:ext>
            </a:extLst>
          </p:cNvPr>
          <p:cNvSpPr/>
          <p:nvPr/>
        </p:nvSpPr>
        <p:spPr>
          <a:xfrm>
            <a:off x="989356" y="4687627"/>
            <a:ext cx="1507415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A7988F4-F611-6C2B-45C5-0E13CA50A4DA}"/>
              </a:ext>
            </a:extLst>
          </p:cNvPr>
          <p:cNvSpPr/>
          <p:nvPr/>
        </p:nvSpPr>
        <p:spPr>
          <a:xfrm>
            <a:off x="989357" y="4998036"/>
            <a:ext cx="695729" cy="14966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C713ED8-DC0C-C92E-1000-5CF9DF2C0B3B}"/>
              </a:ext>
            </a:extLst>
          </p:cNvPr>
          <p:cNvSpPr/>
          <p:nvPr/>
        </p:nvSpPr>
        <p:spPr>
          <a:xfrm>
            <a:off x="2565791" y="4688535"/>
            <a:ext cx="592198" cy="14966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D3064A-DE8A-098D-EE87-75C0E9D89D82}"/>
              </a:ext>
            </a:extLst>
          </p:cNvPr>
          <p:cNvCxnSpPr>
            <a:cxnSpLocks/>
          </p:cNvCxnSpPr>
          <p:nvPr/>
        </p:nvCxnSpPr>
        <p:spPr>
          <a:xfrm flipV="1">
            <a:off x="9118188" y="3091322"/>
            <a:ext cx="502023" cy="178926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586882-76A8-1A71-3791-4C626A7406B4}"/>
              </a:ext>
            </a:extLst>
          </p:cNvPr>
          <p:cNvCxnSpPr>
            <a:cxnSpLocks/>
          </p:cNvCxnSpPr>
          <p:nvPr/>
        </p:nvCxnSpPr>
        <p:spPr>
          <a:xfrm flipV="1">
            <a:off x="9118188" y="4460186"/>
            <a:ext cx="1422296" cy="42039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90FBE4-B44F-0053-AE65-A81D7D1F18A7}"/>
              </a:ext>
            </a:extLst>
          </p:cNvPr>
          <p:cNvCxnSpPr>
            <a:cxnSpLocks/>
          </p:cNvCxnSpPr>
          <p:nvPr/>
        </p:nvCxnSpPr>
        <p:spPr>
          <a:xfrm flipV="1">
            <a:off x="9118188" y="4739956"/>
            <a:ext cx="1988011" cy="14062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5CABB5CC-01B5-2487-0B27-938C75B34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244" y="2944037"/>
            <a:ext cx="3049512" cy="20838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AD9C69-782F-B696-AAF8-AD90133D8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770" y="2836503"/>
            <a:ext cx="2373138" cy="23112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5852355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410B29BA-690C-1659-2309-46BE647D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1A5E"/>
                </a:solidFill>
                <a:latin typeface="Google Sans" panose="020B0503030502040204" pitchFamily="34" charset="0"/>
              </a:rPr>
              <a:t>LLM / Prompt Engineering</a:t>
            </a:r>
            <a:endParaRPr lang="en-DE" b="1">
              <a:solidFill>
                <a:srgbClr val="001A5E"/>
              </a:solidFill>
              <a:latin typeface="Google Sans" panose="020B0503030502040204" pitchFamily="34" charset="0"/>
            </a:endParaRPr>
          </a:p>
        </p:txBody>
      </p:sp>
      <p:pic>
        <p:nvPicPr>
          <p:cNvPr id="2" name="Picture 35">
            <a:extLst>
              <a:ext uri="{FF2B5EF4-FFF2-40B4-BE49-F238E27FC236}">
                <a16:creationId xmlns:a16="http://schemas.microsoft.com/office/drawing/2014/main" id="{727A103B-394C-A5FC-898C-0F4FEB470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240" y="2387083"/>
            <a:ext cx="3049512" cy="2083834"/>
          </a:xfrm>
          <a:prstGeom prst="rect">
            <a:avLst/>
          </a:prstGeom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A26D6321-33A1-8519-AA55-416C7CF269C2}"/>
              </a:ext>
            </a:extLst>
          </p:cNvPr>
          <p:cNvSpPr/>
          <p:nvPr/>
        </p:nvSpPr>
        <p:spPr>
          <a:xfrm>
            <a:off x="697370" y="1787218"/>
            <a:ext cx="2868790" cy="3251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TASK DESCRIPTION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BC7BCB5-F684-581D-6F49-07255C2584A0}"/>
              </a:ext>
            </a:extLst>
          </p:cNvPr>
          <p:cNvSpPr/>
          <p:nvPr/>
        </p:nvSpPr>
        <p:spPr>
          <a:xfrm>
            <a:off x="697370" y="2235773"/>
            <a:ext cx="2868790" cy="3251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CURRENT INPUT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1125D59-5E2C-1B5B-0D9C-F450869408BE}"/>
              </a:ext>
            </a:extLst>
          </p:cNvPr>
          <p:cNvSpPr/>
          <p:nvPr/>
        </p:nvSpPr>
        <p:spPr>
          <a:xfrm>
            <a:off x="697370" y="2684328"/>
            <a:ext cx="2868790" cy="3251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CONTEXT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E89A7B5-EA9E-7709-020A-6DCDB01EBB9C}"/>
              </a:ext>
            </a:extLst>
          </p:cNvPr>
          <p:cNvSpPr/>
          <p:nvPr/>
        </p:nvSpPr>
        <p:spPr>
          <a:xfrm>
            <a:off x="338327" y="1536253"/>
            <a:ext cx="3712464" cy="170166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2D01E1F-C705-8DC1-1381-281417529DF3}"/>
              </a:ext>
            </a:extLst>
          </p:cNvPr>
          <p:cNvCxnSpPr>
            <a:cxnSpLocks/>
          </p:cNvCxnSpPr>
          <p:nvPr/>
        </p:nvCxnSpPr>
        <p:spPr>
          <a:xfrm>
            <a:off x="4288536" y="2387083"/>
            <a:ext cx="3725704" cy="667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58E3D27B-DEC7-2181-B615-86CBD1ACA697}"/>
              </a:ext>
            </a:extLst>
          </p:cNvPr>
          <p:cNvSpPr/>
          <p:nvPr/>
        </p:nvSpPr>
        <p:spPr>
          <a:xfrm>
            <a:off x="398977" y="4390571"/>
            <a:ext cx="3591165" cy="12070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CF761DC-90D5-3ADC-320E-4CF147FC067E}"/>
              </a:ext>
            </a:extLst>
          </p:cNvPr>
          <p:cNvCxnSpPr>
            <a:cxnSpLocks/>
          </p:cNvCxnSpPr>
          <p:nvPr/>
        </p:nvCxnSpPr>
        <p:spPr>
          <a:xfrm flipH="1">
            <a:off x="4288536" y="3803029"/>
            <a:ext cx="3786353" cy="12078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3E0E485C-2617-DF36-7364-F4451501E441}"/>
              </a:ext>
            </a:extLst>
          </p:cNvPr>
          <p:cNvSpPr txBox="1"/>
          <p:nvPr/>
        </p:nvSpPr>
        <p:spPr>
          <a:xfrm>
            <a:off x="8678917" y="4001814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/>
          </a:p>
          <a:p>
            <a:r>
              <a:rPr lang="en-US" b="1">
                <a:hlinkClick r:id="rId4"/>
              </a:rPr>
              <a:t>WizardLM-13B</a:t>
            </a:r>
          </a:p>
          <a:p>
            <a:endParaRPr lang="en-US" b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9999242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410B29BA-690C-1659-2309-46BE647D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1A5E"/>
                </a:solidFill>
                <a:latin typeface="Google Sans" panose="020B0503030502040204" pitchFamily="34" charset="0"/>
              </a:rPr>
              <a:t>LLM / Prompt Engineering</a:t>
            </a:r>
            <a:endParaRPr lang="en-DE" b="1">
              <a:solidFill>
                <a:srgbClr val="001A5E"/>
              </a:solidFill>
              <a:latin typeface="Google Sans" panose="020B0503030502040204" pitchFamily="34" charset="0"/>
            </a:endParaRPr>
          </a:p>
        </p:txBody>
      </p:sp>
      <p:pic>
        <p:nvPicPr>
          <p:cNvPr id="2" name="Picture 35">
            <a:extLst>
              <a:ext uri="{FF2B5EF4-FFF2-40B4-BE49-F238E27FC236}">
                <a16:creationId xmlns:a16="http://schemas.microsoft.com/office/drawing/2014/main" id="{727A103B-394C-A5FC-898C-0F4FEB470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584" y="3008875"/>
            <a:ext cx="3049512" cy="2083834"/>
          </a:xfrm>
          <a:prstGeom prst="rect">
            <a:avLst/>
          </a:prstGeom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A26D6321-33A1-8519-AA55-416C7CF269C2}"/>
              </a:ext>
            </a:extLst>
          </p:cNvPr>
          <p:cNvSpPr/>
          <p:nvPr/>
        </p:nvSpPr>
        <p:spPr>
          <a:xfrm>
            <a:off x="1163714" y="2409010"/>
            <a:ext cx="2868790" cy="3251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TASK DESCRIPTION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BC7BCB5-F684-581D-6F49-07255C2584A0}"/>
              </a:ext>
            </a:extLst>
          </p:cNvPr>
          <p:cNvSpPr/>
          <p:nvPr/>
        </p:nvSpPr>
        <p:spPr>
          <a:xfrm>
            <a:off x="1163714" y="2857565"/>
            <a:ext cx="2868790" cy="3251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CURRENT INPUT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1125D59-5E2C-1B5B-0D9C-F450869408BE}"/>
              </a:ext>
            </a:extLst>
          </p:cNvPr>
          <p:cNvSpPr/>
          <p:nvPr/>
        </p:nvSpPr>
        <p:spPr>
          <a:xfrm>
            <a:off x="1163714" y="3306120"/>
            <a:ext cx="2868790" cy="3251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CONTEXT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E89A7B5-EA9E-7709-020A-6DCDB01EBB9C}"/>
              </a:ext>
            </a:extLst>
          </p:cNvPr>
          <p:cNvSpPr/>
          <p:nvPr/>
        </p:nvSpPr>
        <p:spPr>
          <a:xfrm>
            <a:off x="804671" y="2158045"/>
            <a:ext cx="3712464" cy="170166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2D01E1F-C705-8DC1-1381-281417529DF3}"/>
              </a:ext>
            </a:extLst>
          </p:cNvPr>
          <p:cNvCxnSpPr>
            <a:cxnSpLocks/>
          </p:cNvCxnSpPr>
          <p:nvPr/>
        </p:nvCxnSpPr>
        <p:spPr>
          <a:xfrm>
            <a:off x="4754880" y="3008875"/>
            <a:ext cx="3725704" cy="667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58E3D27B-DEC7-2181-B615-86CBD1ACA697}"/>
              </a:ext>
            </a:extLst>
          </p:cNvPr>
          <p:cNvSpPr/>
          <p:nvPr/>
        </p:nvSpPr>
        <p:spPr>
          <a:xfrm>
            <a:off x="865321" y="5012363"/>
            <a:ext cx="3591165" cy="12070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CF761DC-90D5-3ADC-320E-4CF147FC067E}"/>
              </a:ext>
            </a:extLst>
          </p:cNvPr>
          <p:cNvCxnSpPr>
            <a:cxnSpLocks/>
          </p:cNvCxnSpPr>
          <p:nvPr/>
        </p:nvCxnSpPr>
        <p:spPr>
          <a:xfrm flipH="1">
            <a:off x="4754880" y="4424821"/>
            <a:ext cx="3786353" cy="12078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D814932E-8F30-1379-3CBA-A2339A5EEAD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032504" y="2201510"/>
            <a:ext cx="1344168" cy="370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3E0E485C-2617-DF36-7364-F4451501E441}"/>
              </a:ext>
            </a:extLst>
          </p:cNvPr>
          <p:cNvSpPr txBox="1"/>
          <p:nvPr/>
        </p:nvSpPr>
        <p:spPr>
          <a:xfrm>
            <a:off x="9145261" y="4623606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/>
          </a:p>
          <a:p>
            <a:r>
              <a:rPr lang="en-US" b="1">
                <a:hlinkClick r:id="rId4"/>
              </a:rPr>
              <a:t>WizardLM-13B</a:t>
            </a:r>
          </a:p>
          <a:p>
            <a:endParaRPr lang="en-US" b="1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D4DCBEF-C494-0258-21A0-9EC973B83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489" y="1462846"/>
            <a:ext cx="7114032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"You are a chatbot, your primary task is to help people by answering their questions. "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"Keep your responses short, precise, and directly related to the user's question, using the following context to guide your answer: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\n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"{context_str}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\n\n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"Try your best to answer based on the given context, and avoid creating new information. "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"If the context does not provide enough details to formulate a response, or if you are unsure, kindly state that you can't provide a certain answer.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\n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\n\n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"USER: {question}"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"ASSISTANT:"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5028879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410B29BA-690C-1659-2309-46BE647D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1A5E"/>
                </a:solidFill>
                <a:latin typeface="Google Sans" panose="020B0503030502040204" pitchFamily="34" charset="0"/>
              </a:rPr>
              <a:t>LLM / Prompt Engineering</a:t>
            </a:r>
            <a:endParaRPr lang="en-DE" b="1" dirty="0">
              <a:solidFill>
                <a:srgbClr val="001A5E"/>
              </a:solidFill>
              <a:latin typeface="Google Sans" panose="020B0503030502040204" pitchFamily="34" charset="0"/>
            </a:endParaRPr>
          </a:p>
        </p:txBody>
      </p:sp>
      <p:pic>
        <p:nvPicPr>
          <p:cNvPr id="2" name="Picture 35">
            <a:extLst>
              <a:ext uri="{FF2B5EF4-FFF2-40B4-BE49-F238E27FC236}">
                <a16:creationId xmlns:a16="http://schemas.microsoft.com/office/drawing/2014/main" id="{727A103B-394C-A5FC-898C-0F4FEB470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584" y="3008875"/>
            <a:ext cx="3049512" cy="2083834"/>
          </a:xfrm>
          <a:prstGeom prst="rect">
            <a:avLst/>
          </a:prstGeom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A26D6321-33A1-8519-AA55-416C7CF269C2}"/>
              </a:ext>
            </a:extLst>
          </p:cNvPr>
          <p:cNvSpPr/>
          <p:nvPr/>
        </p:nvSpPr>
        <p:spPr>
          <a:xfrm>
            <a:off x="1163714" y="2409010"/>
            <a:ext cx="2868790" cy="3251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1A5E"/>
                </a:solidFill>
              </a:rPr>
              <a:t>TASK DESCRIPTION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BC7BCB5-F684-581D-6F49-07255C2584A0}"/>
              </a:ext>
            </a:extLst>
          </p:cNvPr>
          <p:cNvSpPr/>
          <p:nvPr/>
        </p:nvSpPr>
        <p:spPr>
          <a:xfrm>
            <a:off x="1163714" y="2857565"/>
            <a:ext cx="2868790" cy="3251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CURRENT INPUT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1125D59-5E2C-1B5B-0D9C-F450869408BE}"/>
              </a:ext>
            </a:extLst>
          </p:cNvPr>
          <p:cNvSpPr/>
          <p:nvPr/>
        </p:nvSpPr>
        <p:spPr>
          <a:xfrm>
            <a:off x="1163714" y="3306120"/>
            <a:ext cx="2868790" cy="3251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CONTEXT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E89A7B5-EA9E-7709-020A-6DCDB01EBB9C}"/>
              </a:ext>
            </a:extLst>
          </p:cNvPr>
          <p:cNvSpPr/>
          <p:nvPr/>
        </p:nvSpPr>
        <p:spPr>
          <a:xfrm>
            <a:off x="804671" y="2158045"/>
            <a:ext cx="3712464" cy="170166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2D01E1F-C705-8DC1-1381-281417529DF3}"/>
              </a:ext>
            </a:extLst>
          </p:cNvPr>
          <p:cNvCxnSpPr>
            <a:cxnSpLocks/>
          </p:cNvCxnSpPr>
          <p:nvPr/>
        </p:nvCxnSpPr>
        <p:spPr>
          <a:xfrm>
            <a:off x="4754880" y="3008875"/>
            <a:ext cx="3725704" cy="667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58E3D27B-DEC7-2181-B615-86CBD1ACA697}"/>
              </a:ext>
            </a:extLst>
          </p:cNvPr>
          <p:cNvSpPr/>
          <p:nvPr/>
        </p:nvSpPr>
        <p:spPr>
          <a:xfrm>
            <a:off x="865321" y="5012363"/>
            <a:ext cx="3591165" cy="12070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RESPONSE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CF761DC-90D5-3ADC-320E-4CF147FC067E}"/>
              </a:ext>
            </a:extLst>
          </p:cNvPr>
          <p:cNvCxnSpPr>
            <a:cxnSpLocks/>
          </p:cNvCxnSpPr>
          <p:nvPr/>
        </p:nvCxnSpPr>
        <p:spPr>
          <a:xfrm flipH="1">
            <a:off x="4754880" y="4424821"/>
            <a:ext cx="3786353" cy="12078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D814932E-8F30-1379-3CBA-A2339A5EEAD7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032504" y="2201510"/>
            <a:ext cx="1344168" cy="370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3E0E485C-2617-DF36-7364-F4451501E441}"/>
              </a:ext>
            </a:extLst>
          </p:cNvPr>
          <p:cNvSpPr txBox="1"/>
          <p:nvPr/>
        </p:nvSpPr>
        <p:spPr>
          <a:xfrm>
            <a:off x="9145261" y="4623606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/>
          </a:p>
          <a:p>
            <a:r>
              <a:rPr lang="en-US" b="1">
                <a:hlinkClick r:id="rId4"/>
              </a:rPr>
              <a:t>WizardLM-13B</a:t>
            </a:r>
          </a:p>
          <a:p>
            <a:endParaRPr lang="en-US" b="1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3D4DCBEF-C494-0258-21A0-9EC973B83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6672" y="1408904"/>
            <a:ext cx="5779008" cy="1498283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1000" dirty="0">
              <a:solidFill>
                <a:srgbClr val="92D050"/>
              </a:solidFill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000" dirty="0">
                <a:solidFill>
                  <a:srgbClr val="92D050"/>
                </a:solidFill>
                <a:latin typeface="+mj-lt"/>
              </a:rPr>
              <a:t>Y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+mj-lt"/>
              </a:rPr>
              <a:t>our primary task is ...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+mj-lt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+mj-lt"/>
              </a:rPr>
              <a:t>Keep your responses short, precise, directly 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000" dirty="0">
                <a:solidFill>
                  <a:srgbClr val="92D050"/>
                </a:solidFill>
                <a:latin typeface="+mj-lt"/>
              </a:rPr>
              <a:t>If you are unsure, kindly state ….</a:t>
            </a: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rgbClr val="92D050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00" b="0" i="0" u="none" strike="noStrike" cap="none" normalizeH="0" baseline="0" dirty="0">
              <a:ln>
                <a:noFill/>
              </a:ln>
              <a:solidFill>
                <a:srgbClr val="92D050"/>
              </a:solidFill>
              <a:effectLst/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1382434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410B29BA-690C-1659-2309-46BE647D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1A5E"/>
                </a:solidFill>
                <a:latin typeface="Google Sans" panose="020B0503030502040204" pitchFamily="34" charset="0"/>
              </a:rPr>
              <a:t>Architecture</a:t>
            </a:r>
            <a:endParaRPr lang="en-DE" b="1">
              <a:solidFill>
                <a:srgbClr val="001A5E"/>
              </a:solidFill>
              <a:latin typeface="Google Sans" panose="020B050303050204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E3ED40C-FFBF-737D-80E7-05FCF2F2754D}"/>
              </a:ext>
            </a:extLst>
          </p:cNvPr>
          <p:cNvSpPr/>
          <p:nvPr/>
        </p:nvSpPr>
        <p:spPr>
          <a:xfrm>
            <a:off x="9370687" y="1710857"/>
            <a:ext cx="2127380" cy="19541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A5416BDC-3C08-8BB4-B146-0AF71A6B0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4847" y="2500918"/>
            <a:ext cx="1466618" cy="374017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E2C8005D-0EA4-6A9E-C98D-118DBB0CF87D}"/>
              </a:ext>
            </a:extLst>
          </p:cNvPr>
          <p:cNvGrpSpPr/>
          <p:nvPr/>
        </p:nvGrpSpPr>
        <p:grpSpPr>
          <a:xfrm>
            <a:off x="693933" y="1635793"/>
            <a:ext cx="1773220" cy="1481762"/>
            <a:chOff x="429206" y="1828798"/>
            <a:chExt cx="1773220" cy="1481762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E0C562E-06E5-CB48-0AD5-1929A92C7489}"/>
                </a:ext>
              </a:extLst>
            </p:cNvPr>
            <p:cNvSpPr/>
            <p:nvPr/>
          </p:nvSpPr>
          <p:spPr>
            <a:xfrm>
              <a:off x="429206" y="1828798"/>
              <a:ext cx="1773220" cy="148176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r>
                <a:rPr lang="en-US">
                  <a:solidFill>
                    <a:schemeClr val="tx1"/>
                  </a:solidFill>
                  <a:latin typeface="Google Sans" panose="020B0503030502040204" pitchFamily="34" charset="0"/>
                </a:rPr>
                <a:t>Pages</a:t>
              </a: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C4428C45-8238-4EBD-3571-A32108C56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2871" y="1988969"/>
              <a:ext cx="1021551" cy="128195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37BDBF9-04C9-8D2E-6C8E-D0BBC1A6F8FA}"/>
                </a:ext>
              </a:extLst>
            </p:cNvPr>
            <p:cNvGrpSpPr/>
            <p:nvPr/>
          </p:nvGrpSpPr>
          <p:grpSpPr>
            <a:xfrm>
              <a:off x="773204" y="2376241"/>
              <a:ext cx="1159678" cy="391154"/>
              <a:chOff x="911760" y="2357469"/>
              <a:chExt cx="1159678" cy="391154"/>
            </a:xfrm>
          </p:grpSpPr>
          <p:pic>
            <p:nvPicPr>
              <p:cNvPr id="19" name="Graphic 18" descr="Paper outline">
                <a:extLst>
                  <a:ext uri="{FF2B5EF4-FFF2-40B4-BE49-F238E27FC236}">
                    <a16:creationId xmlns:a16="http://schemas.microsoft.com/office/drawing/2014/main" id="{C949BAB0-5D5F-2210-16DF-5F14A07A5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1760" y="2357470"/>
                <a:ext cx="386875" cy="386875"/>
              </a:xfrm>
              <a:prstGeom prst="rect">
                <a:avLst/>
              </a:prstGeom>
            </p:spPr>
          </p:pic>
          <p:pic>
            <p:nvPicPr>
              <p:cNvPr id="46" name="Graphic 45" descr="Paper outline">
                <a:extLst>
                  <a:ext uri="{FF2B5EF4-FFF2-40B4-BE49-F238E27FC236}">
                    <a16:creationId xmlns:a16="http://schemas.microsoft.com/office/drawing/2014/main" id="{DA72E18C-9425-E4A9-99D8-A3FAB40BE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98635" y="2357469"/>
                <a:ext cx="386875" cy="386875"/>
              </a:xfrm>
              <a:prstGeom prst="rect">
                <a:avLst/>
              </a:prstGeom>
            </p:spPr>
          </p:pic>
          <p:pic>
            <p:nvPicPr>
              <p:cNvPr id="47" name="Graphic 46" descr="Paper outline">
                <a:extLst>
                  <a:ext uri="{FF2B5EF4-FFF2-40B4-BE49-F238E27FC236}">
                    <a16:creationId xmlns:a16="http://schemas.microsoft.com/office/drawing/2014/main" id="{EBB40776-C697-2BAA-F4F7-3691C3EAF6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84563" y="2361748"/>
                <a:ext cx="386875" cy="386875"/>
              </a:xfrm>
              <a:prstGeom prst="rect">
                <a:avLst/>
              </a:prstGeom>
            </p:spPr>
          </p:pic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EA70CBE-15B9-4CA3-B3A7-6ED53D3DB4C7}"/>
              </a:ext>
            </a:extLst>
          </p:cNvPr>
          <p:cNvGrpSpPr/>
          <p:nvPr/>
        </p:nvGrpSpPr>
        <p:grpSpPr>
          <a:xfrm>
            <a:off x="693933" y="5011113"/>
            <a:ext cx="1773220" cy="1481762"/>
            <a:chOff x="429206" y="5204118"/>
            <a:chExt cx="1773220" cy="148176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75A14A3-EA69-E978-0BE1-B8D86E8697CA}"/>
                </a:ext>
              </a:extLst>
            </p:cNvPr>
            <p:cNvSpPr/>
            <p:nvPr/>
          </p:nvSpPr>
          <p:spPr>
            <a:xfrm>
              <a:off x="429206" y="5204118"/>
              <a:ext cx="1773220" cy="148176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r>
                <a:rPr lang="en-US">
                  <a:solidFill>
                    <a:schemeClr val="tx1"/>
                  </a:solidFill>
                  <a:latin typeface="Google Sans" panose="020B0503030502040204" pitchFamily="34" charset="0"/>
                </a:rPr>
                <a:t>Documents</a:t>
              </a:r>
            </a:p>
          </p:txBody>
        </p:sp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2A9D364D-AAA7-5C08-B25E-7DC4ED58D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871" y="5362018"/>
              <a:ext cx="919202" cy="253700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48AEFBC-0BC6-EABB-299C-5F4C760C2B4C}"/>
                </a:ext>
              </a:extLst>
            </p:cNvPr>
            <p:cNvGrpSpPr/>
            <p:nvPr/>
          </p:nvGrpSpPr>
          <p:grpSpPr>
            <a:xfrm>
              <a:off x="741530" y="5745640"/>
              <a:ext cx="1148571" cy="398717"/>
              <a:chOff x="872605" y="5739719"/>
              <a:chExt cx="1148571" cy="398717"/>
            </a:xfrm>
          </p:grpSpPr>
          <p:pic>
            <p:nvPicPr>
              <p:cNvPr id="35" name="Graphic 34" descr="Document outline">
                <a:extLst>
                  <a:ext uri="{FF2B5EF4-FFF2-40B4-BE49-F238E27FC236}">
                    <a16:creationId xmlns:a16="http://schemas.microsoft.com/office/drawing/2014/main" id="{559FC17F-418D-74F2-D69C-E0773B747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72605" y="5751561"/>
                <a:ext cx="386875" cy="386875"/>
              </a:xfrm>
              <a:prstGeom prst="rect">
                <a:avLst/>
              </a:prstGeom>
            </p:spPr>
          </p:pic>
          <p:pic>
            <p:nvPicPr>
              <p:cNvPr id="42" name="Graphic 41" descr="Document outline">
                <a:extLst>
                  <a:ext uri="{FF2B5EF4-FFF2-40B4-BE49-F238E27FC236}">
                    <a16:creationId xmlns:a16="http://schemas.microsoft.com/office/drawing/2014/main" id="{AB0F4B0B-B72C-F4B3-972F-8AF3E6E5D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253453" y="5739719"/>
                <a:ext cx="386875" cy="386875"/>
              </a:xfrm>
              <a:prstGeom prst="rect">
                <a:avLst/>
              </a:prstGeom>
            </p:spPr>
          </p:pic>
          <p:pic>
            <p:nvPicPr>
              <p:cNvPr id="43" name="Graphic 42" descr="Document outline">
                <a:extLst>
                  <a:ext uri="{FF2B5EF4-FFF2-40B4-BE49-F238E27FC236}">
                    <a16:creationId xmlns:a16="http://schemas.microsoft.com/office/drawing/2014/main" id="{6121C613-660A-02AC-73FC-311B94FCA7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634301" y="5739719"/>
                <a:ext cx="386875" cy="386875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7400B93-479C-EF00-2716-2C2563556173}"/>
              </a:ext>
            </a:extLst>
          </p:cNvPr>
          <p:cNvGrpSpPr/>
          <p:nvPr/>
        </p:nvGrpSpPr>
        <p:grpSpPr>
          <a:xfrm>
            <a:off x="6367476" y="4176024"/>
            <a:ext cx="2306898" cy="1763486"/>
            <a:chOff x="7041577" y="4077118"/>
            <a:chExt cx="2306898" cy="1763486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C42FAE8-CDC1-107B-6981-02FC100A78F9}"/>
                </a:ext>
              </a:extLst>
            </p:cNvPr>
            <p:cNvSpPr/>
            <p:nvPr/>
          </p:nvSpPr>
          <p:spPr>
            <a:xfrm>
              <a:off x="7041577" y="4077118"/>
              <a:ext cx="2306898" cy="17634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r>
                <a:rPr lang="en-US">
                  <a:solidFill>
                    <a:schemeClr val="tx1"/>
                  </a:solidFill>
                  <a:latin typeface="Google Sans" panose="020B0503030502040204" pitchFamily="34" charset="0"/>
                </a:rPr>
                <a:t>Vector Database</a:t>
              </a:r>
              <a:endParaRPr lang="en-DE">
                <a:solidFill>
                  <a:schemeClr val="tx1"/>
                </a:solidFill>
                <a:latin typeface="Google Sans" panose="020B0503030502040204" pitchFamily="34" charset="0"/>
              </a:endParaRPr>
            </a:p>
          </p:txBody>
        </p:sp>
        <p:pic>
          <p:nvPicPr>
            <p:cNvPr id="40" name="Picture 39" descr="A yellow and green hexagon logo&#10;&#10;Description automatically generated">
              <a:extLst>
                <a:ext uri="{FF2B5EF4-FFF2-40B4-BE49-F238E27FC236}">
                  <a16:creationId xmlns:a16="http://schemas.microsoft.com/office/drawing/2014/main" id="{3E630B9C-617B-650A-BD93-9246E45F5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853" y="4202908"/>
              <a:ext cx="841380" cy="282634"/>
            </a:xfrm>
            <a:prstGeom prst="rect">
              <a:avLst/>
            </a:prstGeom>
          </p:spPr>
        </p:pic>
        <p:pic>
          <p:nvPicPr>
            <p:cNvPr id="60" name="Graphic 59" descr="Database outline">
              <a:extLst>
                <a:ext uri="{FF2B5EF4-FFF2-40B4-BE49-F238E27FC236}">
                  <a16:creationId xmlns:a16="http://schemas.microsoft.com/office/drawing/2014/main" id="{CBAC6E05-6CA5-0E87-653E-E17A46D05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944073" y="4679053"/>
              <a:ext cx="492709" cy="49270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7890E-8256-442B-6794-885EDAF9B7F5}"/>
              </a:ext>
            </a:extLst>
          </p:cNvPr>
          <p:cNvGrpSpPr/>
          <p:nvPr/>
        </p:nvGrpSpPr>
        <p:grpSpPr>
          <a:xfrm>
            <a:off x="3084172" y="3182591"/>
            <a:ext cx="2355998" cy="1763486"/>
            <a:chOff x="3010674" y="3336550"/>
            <a:chExt cx="2355998" cy="1763486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B627CCA-3EBC-C335-E62C-3C4291013DB9}"/>
                </a:ext>
              </a:extLst>
            </p:cNvPr>
            <p:cNvSpPr/>
            <p:nvPr/>
          </p:nvSpPr>
          <p:spPr>
            <a:xfrm>
              <a:off x="3010674" y="3336550"/>
              <a:ext cx="2355998" cy="17634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r>
                <a:rPr lang="en-US">
                  <a:solidFill>
                    <a:schemeClr val="tx1"/>
                  </a:solidFill>
                  <a:latin typeface="Google Sans" panose="020B0503030502040204" pitchFamily="34" charset="0"/>
                </a:rPr>
                <a:t>Data Processing</a:t>
              </a:r>
              <a:endParaRPr lang="en-DE">
                <a:solidFill>
                  <a:schemeClr val="tx1"/>
                </a:solidFill>
                <a:latin typeface="Google Sans" panose="020B0503030502040204" pitchFamily="34" charset="0"/>
              </a:endParaRPr>
            </a:p>
          </p:txBody>
        </p:sp>
        <p:pic>
          <p:nvPicPr>
            <p:cNvPr id="62" name="Graphic 61" descr="Arrow circle outline">
              <a:extLst>
                <a:ext uri="{FF2B5EF4-FFF2-40B4-BE49-F238E27FC236}">
                  <a16:creationId xmlns:a16="http://schemas.microsoft.com/office/drawing/2014/main" id="{D0A14C4A-6E1C-DC64-79C1-F82A9626B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937980" y="3887002"/>
              <a:ext cx="492709" cy="492709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72F7C06-5E9A-0F75-EDDA-4D9B3770F2E5}"/>
              </a:ext>
            </a:extLst>
          </p:cNvPr>
          <p:cNvGrpSpPr/>
          <p:nvPr/>
        </p:nvGrpSpPr>
        <p:grpSpPr>
          <a:xfrm>
            <a:off x="693933" y="3323453"/>
            <a:ext cx="1773220" cy="1481762"/>
            <a:chOff x="429206" y="3516458"/>
            <a:chExt cx="1773220" cy="148176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051EAB3-EDF7-C56F-64AF-F54567CD820D}"/>
                </a:ext>
              </a:extLst>
            </p:cNvPr>
            <p:cNvSpPr/>
            <p:nvPr/>
          </p:nvSpPr>
          <p:spPr>
            <a:xfrm>
              <a:off x="429206" y="3516458"/>
              <a:ext cx="1773220" cy="148176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r>
                <a:rPr lang="en-US">
                  <a:solidFill>
                    <a:schemeClr val="tx1"/>
                  </a:solidFill>
                  <a:latin typeface="Google Sans" panose="020B0503030502040204" pitchFamily="34" charset="0"/>
                </a:rPr>
                <a:t>Messages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7B5364C-8193-78D9-B970-F23DAED1B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2872" y="3676250"/>
              <a:ext cx="712702" cy="181753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E072516-A046-580B-5884-57D9922186EA}"/>
                </a:ext>
              </a:extLst>
            </p:cNvPr>
            <p:cNvGrpSpPr/>
            <p:nvPr/>
          </p:nvGrpSpPr>
          <p:grpSpPr>
            <a:xfrm>
              <a:off x="862057" y="4054152"/>
              <a:ext cx="847034" cy="386875"/>
              <a:chOff x="1111224" y="4043060"/>
              <a:chExt cx="847034" cy="386875"/>
            </a:xfrm>
          </p:grpSpPr>
          <p:pic>
            <p:nvPicPr>
              <p:cNvPr id="13" name="Graphic 12" descr="Chat outline">
                <a:extLst>
                  <a:ext uri="{FF2B5EF4-FFF2-40B4-BE49-F238E27FC236}">
                    <a16:creationId xmlns:a16="http://schemas.microsoft.com/office/drawing/2014/main" id="{54AD8E7D-E5A6-D70C-6CEC-0D80A9B87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111224" y="4043060"/>
                <a:ext cx="386875" cy="386875"/>
              </a:xfrm>
              <a:prstGeom prst="rect">
                <a:avLst/>
              </a:prstGeom>
            </p:spPr>
          </p:pic>
          <p:pic>
            <p:nvPicPr>
              <p:cNvPr id="48" name="Graphic 47" descr="Chat outline">
                <a:extLst>
                  <a:ext uri="{FF2B5EF4-FFF2-40B4-BE49-F238E27FC236}">
                    <a16:creationId xmlns:a16="http://schemas.microsoft.com/office/drawing/2014/main" id="{5E14D65B-FD55-E35C-DBD5-ED11FB452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571383" y="4043060"/>
                <a:ext cx="386875" cy="386875"/>
              </a:xfrm>
              <a:prstGeom prst="rect">
                <a:avLst/>
              </a:prstGeom>
            </p:spPr>
          </p:pic>
        </p:grpSp>
      </p:grp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A52FFEC-8C52-BCF5-A04F-FBDC73E896E8}"/>
              </a:ext>
            </a:extLst>
          </p:cNvPr>
          <p:cNvCxnSpPr>
            <a:cxnSpLocks/>
            <a:stCxn id="24" idx="3"/>
            <a:endCxn id="28" idx="0"/>
          </p:cNvCxnSpPr>
          <p:nvPr/>
        </p:nvCxnSpPr>
        <p:spPr>
          <a:xfrm>
            <a:off x="2467153" y="2376674"/>
            <a:ext cx="1795018" cy="805917"/>
          </a:xfrm>
          <a:prstGeom prst="bentConnector2">
            <a:avLst/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3F347CE-3B64-BC50-549E-C7A2B943CF59}"/>
              </a:ext>
            </a:extLst>
          </p:cNvPr>
          <p:cNvCxnSpPr>
            <a:cxnSpLocks/>
            <a:stCxn id="7" idx="3"/>
            <a:endCxn id="28" idx="2"/>
          </p:cNvCxnSpPr>
          <p:nvPr/>
        </p:nvCxnSpPr>
        <p:spPr>
          <a:xfrm flipV="1">
            <a:off x="2467153" y="4946077"/>
            <a:ext cx="1795018" cy="805917"/>
          </a:xfrm>
          <a:prstGeom prst="bentConnector2">
            <a:avLst/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A31179-4BB3-8E39-2EFC-B96771901D9C}"/>
              </a:ext>
            </a:extLst>
          </p:cNvPr>
          <p:cNvCxnSpPr>
            <a:stCxn id="4" idx="3"/>
            <a:endCxn id="28" idx="1"/>
          </p:cNvCxnSpPr>
          <p:nvPr/>
        </p:nvCxnSpPr>
        <p:spPr>
          <a:xfrm>
            <a:off x="2467153" y="4064334"/>
            <a:ext cx="617019" cy="0"/>
          </a:xfrm>
          <a:prstGeom prst="straightConnector1">
            <a:avLst/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FF3E7017-70BA-0E78-775F-B181A731BC6B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5440170" y="4064334"/>
            <a:ext cx="927306" cy="993433"/>
          </a:xfrm>
          <a:prstGeom prst="bentConnector3">
            <a:avLst>
              <a:gd name="adj1" fmla="val 50000"/>
            </a:avLst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52BB564-1179-8A36-A702-BEC67C3F3BA8}"/>
              </a:ext>
            </a:extLst>
          </p:cNvPr>
          <p:cNvCxnSpPr>
            <a:cxnSpLocks/>
            <a:stCxn id="25" idx="0"/>
            <a:endCxn id="27" idx="2"/>
          </p:cNvCxnSpPr>
          <p:nvPr/>
        </p:nvCxnSpPr>
        <p:spPr>
          <a:xfrm flipH="1" flipV="1">
            <a:off x="7517551" y="3474345"/>
            <a:ext cx="3374" cy="701679"/>
          </a:xfrm>
          <a:prstGeom prst="straightConnector1">
            <a:avLst/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8123A66-E832-1A08-E356-7C75827E280C}"/>
              </a:ext>
            </a:extLst>
          </p:cNvPr>
          <p:cNvCxnSpPr>
            <a:cxnSpLocks/>
          </p:cNvCxnSpPr>
          <p:nvPr/>
        </p:nvCxnSpPr>
        <p:spPr>
          <a:xfrm flipV="1">
            <a:off x="8674374" y="2968521"/>
            <a:ext cx="696313" cy="1"/>
          </a:xfrm>
          <a:prstGeom prst="straightConnector1">
            <a:avLst/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C9B90E9-5AD8-177B-788C-AE0C1A5E59B0}"/>
              </a:ext>
            </a:extLst>
          </p:cNvPr>
          <p:cNvCxnSpPr>
            <a:cxnSpLocks/>
          </p:cNvCxnSpPr>
          <p:nvPr/>
        </p:nvCxnSpPr>
        <p:spPr>
          <a:xfrm flipH="1">
            <a:off x="8674373" y="2339688"/>
            <a:ext cx="696313" cy="1"/>
          </a:xfrm>
          <a:prstGeom prst="straightConnector1">
            <a:avLst/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15EA63-3B20-254E-66CF-8D7A8BA60E68}"/>
              </a:ext>
            </a:extLst>
          </p:cNvPr>
          <p:cNvGrpSpPr/>
          <p:nvPr/>
        </p:nvGrpSpPr>
        <p:grpSpPr>
          <a:xfrm>
            <a:off x="6360727" y="1710859"/>
            <a:ext cx="2313647" cy="1763486"/>
            <a:chOff x="6360727" y="1710859"/>
            <a:chExt cx="2313647" cy="176348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5A7DC26-7D49-D667-3D6A-0D11D4234952}"/>
                </a:ext>
              </a:extLst>
            </p:cNvPr>
            <p:cNvSpPr/>
            <p:nvPr/>
          </p:nvSpPr>
          <p:spPr>
            <a:xfrm>
              <a:off x="6360727" y="1710859"/>
              <a:ext cx="2313647" cy="17634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r>
                <a:rPr lang="en-US" err="1">
                  <a:solidFill>
                    <a:schemeClr val="tx1"/>
                  </a:solidFill>
                  <a:latin typeface="Google Sans" panose="020B0503030502040204" pitchFamily="34" charset="0"/>
                </a:rPr>
                <a:t>QABot</a:t>
              </a:r>
              <a:endParaRPr lang="en-DE">
                <a:solidFill>
                  <a:schemeClr val="tx1"/>
                </a:solidFill>
                <a:latin typeface="Google Sans" panose="020B0503030502040204" pitchFamily="34" charset="0"/>
              </a:endParaRPr>
            </a:p>
          </p:txBody>
        </p:sp>
        <p:pic>
          <p:nvPicPr>
            <p:cNvPr id="8" name="Graphic 7" descr="Robot outline">
              <a:extLst>
                <a:ext uri="{FF2B5EF4-FFF2-40B4-BE49-F238E27FC236}">
                  <a16:creationId xmlns:a16="http://schemas.microsoft.com/office/drawing/2014/main" id="{C9468E4D-B2C6-8767-E07E-205C2B88B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164149" y="2114353"/>
              <a:ext cx="704354" cy="70435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0583512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D4E9-4A93-3072-A2DA-A2FC29AA0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095" y="2634509"/>
            <a:ext cx="5867400" cy="1517968"/>
          </a:xfrm>
        </p:spPr>
        <p:txBody>
          <a:bodyPr>
            <a:normAutofit/>
          </a:bodyPr>
          <a:lstStyle/>
          <a:p>
            <a:pPr algn="ctr"/>
            <a:r>
              <a:rPr lang="en-US" sz="6000" b="1">
                <a:solidFill>
                  <a:srgbClr val="001A5E"/>
                </a:solidFill>
                <a:latin typeface="Google Sans" panose="020B0503030502040204" pitchFamily="34" charset="0"/>
              </a:rPr>
              <a:t>THANK YOU!</a:t>
            </a:r>
            <a:endParaRPr lang="en-DE" sz="6000" b="1">
              <a:solidFill>
                <a:srgbClr val="001A5E"/>
              </a:solidFill>
              <a:latin typeface="Google Sans" panose="020B0503030502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D4BE6F-950B-8BBB-E73C-1CF55BE00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777" y="2529058"/>
            <a:ext cx="6184777" cy="172887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4331A3B-F5E1-311D-318B-81ADA7FC09D5}"/>
              </a:ext>
            </a:extLst>
          </p:cNvPr>
          <p:cNvGrpSpPr/>
          <p:nvPr/>
        </p:nvGrpSpPr>
        <p:grpSpPr>
          <a:xfrm>
            <a:off x="5522042" y="2731146"/>
            <a:ext cx="1147916" cy="1113792"/>
            <a:chOff x="2581618" y="2674398"/>
            <a:chExt cx="1147916" cy="111379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60D13EB-30DD-33B2-F00D-7002E281FC3A}"/>
                </a:ext>
              </a:extLst>
            </p:cNvPr>
            <p:cNvSpPr/>
            <p:nvPr/>
          </p:nvSpPr>
          <p:spPr>
            <a:xfrm>
              <a:off x="2581618" y="2674398"/>
              <a:ext cx="1147916" cy="1113792"/>
            </a:xfrm>
            <a:prstGeom prst="ellipse">
              <a:avLst/>
            </a:prstGeom>
            <a:ln>
              <a:solidFill>
                <a:srgbClr val="001A5E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69C23CE-2FE2-EB0F-0B97-1023C1F82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" r="138"/>
            <a:stretch/>
          </p:blipFill>
          <p:spPr bwMode="auto">
            <a:xfrm>
              <a:off x="2749117" y="2799372"/>
              <a:ext cx="812918" cy="863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7317941-D3A6-B357-495B-4B24FF4DE81E}"/>
              </a:ext>
            </a:extLst>
          </p:cNvPr>
          <p:cNvSpPr/>
          <p:nvPr/>
        </p:nvSpPr>
        <p:spPr>
          <a:xfrm>
            <a:off x="13022645" y="8011534"/>
            <a:ext cx="4217739" cy="3903867"/>
          </a:xfrm>
          <a:prstGeom prst="roundRect">
            <a:avLst>
              <a:gd name="adj" fmla="val 1782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411543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D4E9-4A93-3072-A2DA-A2FC29AA0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83"/>
            <a:ext cx="5867400" cy="1517968"/>
          </a:xfrm>
        </p:spPr>
        <p:txBody>
          <a:bodyPr>
            <a:normAutofit/>
          </a:bodyPr>
          <a:lstStyle/>
          <a:p>
            <a:pPr algn="ctr"/>
            <a:r>
              <a:rPr lang="en-US" sz="6000" b="1">
                <a:solidFill>
                  <a:srgbClr val="001A5E"/>
                </a:solidFill>
                <a:latin typeface="Google Sans" panose="020B0503030502040204" pitchFamily="34" charset="0"/>
              </a:rPr>
              <a:t>QAChat</a:t>
            </a:r>
            <a:endParaRPr lang="en-DE" sz="6000" b="1">
              <a:solidFill>
                <a:srgbClr val="001A5E"/>
              </a:solidFill>
              <a:latin typeface="Google Sans" panose="020B0503030502040204" pitchFamily="34" charset="0"/>
            </a:endParaRPr>
          </a:p>
        </p:txBody>
      </p:sp>
      <p:graphicFrame>
        <p:nvGraphicFramePr>
          <p:cNvPr id="1042" name="Content Placeholder 2">
            <a:extLst>
              <a:ext uri="{FF2B5EF4-FFF2-40B4-BE49-F238E27FC236}">
                <a16:creationId xmlns:a16="http://schemas.microsoft.com/office/drawing/2014/main" id="{8F9D2BBF-4A81-33CD-328B-D04A66AA22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9698073"/>
              </p:ext>
            </p:extLst>
          </p:nvPr>
        </p:nvGraphicFramePr>
        <p:xfrm>
          <a:off x="838200" y="2150088"/>
          <a:ext cx="5867400" cy="3903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C32D2C2C-4211-717F-172F-3A2B5F60A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" b="25"/>
          <a:stretch/>
        </p:blipFill>
        <p:spPr bwMode="auto">
          <a:xfrm>
            <a:off x="8114369" y="780611"/>
            <a:ext cx="1137786" cy="74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oldest university in Germany, FAU announced a new vision of its mission">
            <a:extLst>
              <a:ext uri="{FF2B5EF4-FFF2-40B4-BE49-F238E27FC236}">
                <a16:creationId xmlns:a16="http://schemas.microsoft.com/office/drawing/2014/main" id="{D71300B4-89DD-5EE1-71AB-42EDF6F902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9" b="15339"/>
          <a:stretch/>
        </p:blipFill>
        <p:spPr bwMode="auto">
          <a:xfrm>
            <a:off x="9510753" y="780611"/>
            <a:ext cx="1843047" cy="74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CD6038F-25AE-30CE-162F-9CA45D1AF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25128" y="780611"/>
            <a:ext cx="729759" cy="74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C65FB69-D270-1EC0-6998-49C074F2D1CC}"/>
              </a:ext>
            </a:extLst>
          </p:cNvPr>
          <p:cNvGrpSpPr/>
          <p:nvPr/>
        </p:nvGrpSpPr>
        <p:grpSpPr>
          <a:xfrm>
            <a:off x="838200" y="629953"/>
            <a:ext cx="1147916" cy="1113792"/>
            <a:chOff x="838200" y="629953"/>
            <a:chExt cx="1147916" cy="111379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60D13EB-30DD-33B2-F00D-7002E281FC3A}"/>
                </a:ext>
              </a:extLst>
            </p:cNvPr>
            <p:cNvSpPr/>
            <p:nvPr/>
          </p:nvSpPr>
          <p:spPr>
            <a:xfrm>
              <a:off x="838200" y="629953"/>
              <a:ext cx="1147916" cy="1113792"/>
            </a:xfrm>
            <a:prstGeom prst="ellipse">
              <a:avLst/>
            </a:prstGeom>
            <a:ln>
              <a:solidFill>
                <a:srgbClr val="001A5E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69C23CE-2FE2-EB0F-0B97-1023C1F82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" r="138"/>
            <a:stretch/>
          </p:blipFill>
          <p:spPr bwMode="auto">
            <a:xfrm>
              <a:off x="1000760" y="722690"/>
              <a:ext cx="812918" cy="863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7317941-D3A6-B357-495B-4B24FF4DE81E}"/>
              </a:ext>
            </a:extLst>
          </p:cNvPr>
          <p:cNvSpPr/>
          <p:nvPr/>
        </p:nvSpPr>
        <p:spPr>
          <a:xfrm>
            <a:off x="7124244" y="2150086"/>
            <a:ext cx="4217739" cy="3903867"/>
          </a:xfrm>
          <a:prstGeom prst="roundRect">
            <a:avLst>
              <a:gd name="adj" fmla="val 1782"/>
            </a:avLst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3B544D-6082-3DD3-CDD1-C2BF3C0496BA}"/>
              </a:ext>
            </a:extLst>
          </p:cNvPr>
          <p:cNvSpPr/>
          <p:nvPr/>
        </p:nvSpPr>
        <p:spPr>
          <a:xfrm>
            <a:off x="998889" y="2275182"/>
            <a:ext cx="850231" cy="863600"/>
          </a:xfrm>
          <a:prstGeom prst="roundRect">
            <a:avLst/>
          </a:prstGeom>
          <a:solidFill>
            <a:srgbClr val="001A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3600"/>
              <a:t>🤖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E8FB71-55EC-160A-F81D-055C40B4864E}"/>
              </a:ext>
            </a:extLst>
          </p:cNvPr>
          <p:cNvSpPr/>
          <p:nvPr/>
        </p:nvSpPr>
        <p:spPr>
          <a:xfrm>
            <a:off x="998889" y="3670219"/>
            <a:ext cx="850231" cy="863600"/>
          </a:xfrm>
          <a:prstGeom prst="roundRect">
            <a:avLst/>
          </a:prstGeom>
          <a:solidFill>
            <a:srgbClr val="001A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indent="0" algn="ctr">
              <a:buNone/>
            </a:pPr>
            <a:r>
              <a:rPr lang="en-DE" sz="3600" b="0" i="0">
                <a:solidFill>
                  <a:schemeClr val="bg1"/>
                </a:solidFill>
                <a:effectLst/>
                <a:latin typeface="+mj-lt"/>
              </a:rPr>
              <a:t>💾</a:t>
            </a:r>
            <a:endParaRPr lang="en-US" sz="3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32357C-E78B-FD43-4A85-C1874921598F}"/>
              </a:ext>
            </a:extLst>
          </p:cNvPr>
          <p:cNvSpPr/>
          <p:nvPr/>
        </p:nvSpPr>
        <p:spPr>
          <a:xfrm>
            <a:off x="998888" y="5065256"/>
            <a:ext cx="850231" cy="863600"/>
          </a:xfrm>
          <a:prstGeom prst="roundRect">
            <a:avLst/>
          </a:prstGeom>
          <a:solidFill>
            <a:srgbClr val="001A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3600"/>
              <a:t>🗨️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B6263D-F92D-9374-1DF6-99277ED805F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41631" y="2232314"/>
            <a:ext cx="793199" cy="863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38F688-4B89-304C-78B5-1F231863DF8B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71671" y="3763238"/>
            <a:ext cx="695216" cy="6952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F1C547-2B50-2774-01D0-E2CA3547A5EA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03897" y="5191610"/>
            <a:ext cx="643938" cy="62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68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D4E9-4A93-3072-A2DA-A2FC29AA0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5991" y="2634509"/>
            <a:ext cx="5867400" cy="1517968"/>
          </a:xfrm>
        </p:spPr>
        <p:txBody>
          <a:bodyPr>
            <a:normAutofit/>
          </a:bodyPr>
          <a:lstStyle/>
          <a:p>
            <a:pPr algn="ctr"/>
            <a:r>
              <a:rPr lang="en-US" sz="6000" b="1">
                <a:solidFill>
                  <a:srgbClr val="001A5E"/>
                </a:solidFill>
                <a:latin typeface="Google Sans" panose="020B0503030502040204" pitchFamily="34" charset="0"/>
              </a:rPr>
              <a:t>THANK YOU!</a:t>
            </a:r>
            <a:endParaRPr lang="en-DE" sz="6000" b="1">
              <a:solidFill>
                <a:srgbClr val="001A5E"/>
              </a:solidFill>
              <a:latin typeface="Google Sans" panose="020B0503030502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D4BE6F-950B-8BBB-E73C-1CF55BE00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555" y="2423607"/>
            <a:ext cx="3653086" cy="172887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4331A3B-F5E1-311D-318B-81ADA7FC09D5}"/>
              </a:ext>
            </a:extLst>
          </p:cNvPr>
          <p:cNvGrpSpPr/>
          <p:nvPr/>
        </p:nvGrpSpPr>
        <p:grpSpPr>
          <a:xfrm>
            <a:off x="2883458" y="2754300"/>
            <a:ext cx="1147916" cy="1113792"/>
            <a:chOff x="2581618" y="2674398"/>
            <a:chExt cx="1147916" cy="111379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60D13EB-30DD-33B2-F00D-7002E281FC3A}"/>
                </a:ext>
              </a:extLst>
            </p:cNvPr>
            <p:cNvSpPr/>
            <p:nvPr/>
          </p:nvSpPr>
          <p:spPr>
            <a:xfrm>
              <a:off x="2581618" y="2674398"/>
              <a:ext cx="1147916" cy="1113792"/>
            </a:xfrm>
            <a:prstGeom prst="ellipse">
              <a:avLst/>
            </a:prstGeom>
            <a:ln>
              <a:solidFill>
                <a:srgbClr val="001A5E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69C23CE-2FE2-EB0F-0B97-1023C1F82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" r="138"/>
            <a:stretch/>
          </p:blipFill>
          <p:spPr bwMode="auto">
            <a:xfrm>
              <a:off x="2749117" y="2799372"/>
              <a:ext cx="812918" cy="863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7317941-D3A6-B357-495B-4B24FF4DE81E}"/>
              </a:ext>
            </a:extLst>
          </p:cNvPr>
          <p:cNvSpPr/>
          <p:nvPr/>
        </p:nvSpPr>
        <p:spPr>
          <a:xfrm>
            <a:off x="13022645" y="8011534"/>
            <a:ext cx="4217739" cy="3903867"/>
          </a:xfrm>
          <a:prstGeom prst="roundRect">
            <a:avLst>
              <a:gd name="adj" fmla="val 1782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29687C-DBFA-B6BD-4A5C-E779EF4D51C5}"/>
              </a:ext>
            </a:extLst>
          </p:cNvPr>
          <p:cNvGrpSpPr/>
          <p:nvPr/>
        </p:nvGrpSpPr>
        <p:grpSpPr>
          <a:xfrm>
            <a:off x="4996095" y="5682836"/>
            <a:ext cx="2324099" cy="411106"/>
            <a:chOff x="7125128" y="780611"/>
            <a:chExt cx="4228672" cy="748003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CCAF5411-B8FB-9F97-7A36-1553F98F38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" b="25"/>
            <a:stretch/>
          </p:blipFill>
          <p:spPr bwMode="auto">
            <a:xfrm>
              <a:off x="8114369" y="780611"/>
              <a:ext cx="1137786" cy="748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The oldest university in Germany, FAU announced a new vision of its mission">
              <a:extLst>
                <a:ext uri="{FF2B5EF4-FFF2-40B4-BE49-F238E27FC236}">
                  <a16:creationId xmlns:a16="http://schemas.microsoft.com/office/drawing/2014/main" id="{F0CC92A8-ECFC-AF03-C86D-081E6C2004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9" b="15339"/>
            <a:stretch/>
          </p:blipFill>
          <p:spPr bwMode="auto">
            <a:xfrm>
              <a:off x="9510753" y="780611"/>
              <a:ext cx="1843047" cy="748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746AE5EA-8109-7162-05E5-F9E72C1C36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125128" y="780611"/>
              <a:ext cx="729759" cy="748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8032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7317941-D3A6-B357-495B-4B24FF4DE81E}"/>
              </a:ext>
            </a:extLst>
          </p:cNvPr>
          <p:cNvSpPr/>
          <p:nvPr/>
        </p:nvSpPr>
        <p:spPr>
          <a:xfrm>
            <a:off x="13022645" y="8011534"/>
            <a:ext cx="4217739" cy="3903867"/>
          </a:xfrm>
          <a:prstGeom prst="roundRect">
            <a:avLst>
              <a:gd name="adj" fmla="val 1782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3873B3-83D2-2D52-A4E1-B0D177F73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552" y="2428875"/>
            <a:ext cx="3480896" cy="2000250"/>
          </a:xfrm>
          <a:prstGeom prst="roundRect">
            <a:avLst/>
          </a:prstGeom>
          <a:ln>
            <a:solidFill>
              <a:srgbClr val="001A5E"/>
            </a:solidFill>
          </a:ln>
        </p:spPr>
      </p:pic>
    </p:spTree>
    <p:extLst>
      <p:ext uri="{BB962C8B-B14F-4D97-AF65-F5344CB8AC3E}">
        <p14:creationId xmlns:p14="http://schemas.microsoft.com/office/powerpoint/2010/main" val="3436249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410B29BA-690C-1659-2309-46BE647D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1A5E"/>
                </a:solidFill>
                <a:latin typeface="Google Sans" panose="020B0503030502040204" pitchFamily="34" charset="0"/>
              </a:rPr>
              <a:t>Architecture</a:t>
            </a:r>
            <a:endParaRPr lang="en-DE" b="1">
              <a:solidFill>
                <a:srgbClr val="001A5E"/>
              </a:solidFill>
              <a:latin typeface="Google Sans" panose="020B050303050204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E3ED40C-FFBF-737D-80E7-05FCF2F2754D}"/>
              </a:ext>
            </a:extLst>
          </p:cNvPr>
          <p:cNvSpPr/>
          <p:nvPr/>
        </p:nvSpPr>
        <p:spPr>
          <a:xfrm>
            <a:off x="9370687" y="1710857"/>
            <a:ext cx="2127380" cy="19541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A5416BDC-3C08-8BB4-B146-0AF71A6B0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4847" y="2500918"/>
            <a:ext cx="1466618" cy="374017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E2C8005D-0EA4-6A9E-C98D-118DBB0CF87D}"/>
              </a:ext>
            </a:extLst>
          </p:cNvPr>
          <p:cNvGrpSpPr/>
          <p:nvPr/>
        </p:nvGrpSpPr>
        <p:grpSpPr>
          <a:xfrm>
            <a:off x="693933" y="1635793"/>
            <a:ext cx="1773220" cy="1481762"/>
            <a:chOff x="429206" y="1828798"/>
            <a:chExt cx="1773220" cy="1481762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E0C562E-06E5-CB48-0AD5-1929A92C7489}"/>
                </a:ext>
              </a:extLst>
            </p:cNvPr>
            <p:cNvSpPr/>
            <p:nvPr/>
          </p:nvSpPr>
          <p:spPr>
            <a:xfrm>
              <a:off x="429206" y="1828798"/>
              <a:ext cx="1773220" cy="148176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r>
                <a:rPr lang="en-US">
                  <a:solidFill>
                    <a:schemeClr val="tx1"/>
                  </a:solidFill>
                  <a:latin typeface="Google Sans" panose="020B0503030502040204" pitchFamily="34" charset="0"/>
                </a:rPr>
                <a:t>Pages</a:t>
              </a: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C4428C45-8238-4EBD-3571-A32108C56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2871" y="1988969"/>
              <a:ext cx="1021551" cy="128195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37BDBF9-04C9-8D2E-6C8E-D0BBC1A6F8FA}"/>
                </a:ext>
              </a:extLst>
            </p:cNvPr>
            <p:cNvGrpSpPr/>
            <p:nvPr/>
          </p:nvGrpSpPr>
          <p:grpSpPr>
            <a:xfrm>
              <a:off x="773204" y="2376241"/>
              <a:ext cx="1159678" cy="391154"/>
              <a:chOff x="911760" y="2357469"/>
              <a:chExt cx="1159678" cy="391154"/>
            </a:xfrm>
          </p:grpSpPr>
          <p:pic>
            <p:nvPicPr>
              <p:cNvPr id="19" name="Graphic 18" descr="Paper outline">
                <a:extLst>
                  <a:ext uri="{FF2B5EF4-FFF2-40B4-BE49-F238E27FC236}">
                    <a16:creationId xmlns:a16="http://schemas.microsoft.com/office/drawing/2014/main" id="{C949BAB0-5D5F-2210-16DF-5F14A07A5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1760" y="2357470"/>
                <a:ext cx="386875" cy="386875"/>
              </a:xfrm>
              <a:prstGeom prst="rect">
                <a:avLst/>
              </a:prstGeom>
            </p:spPr>
          </p:pic>
          <p:pic>
            <p:nvPicPr>
              <p:cNvPr id="46" name="Graphic 45" descr="Paper outline">
                <a:extLst>
                  <a:ext uri="{FF2B5EF4-FFF2-40B4-BE49-F238E27FC236}">
                    <a16:creationId xmlns:a16="http://schemas.microsoft.com/office/drawing/2014/main" id="{DA72E18C-9425-E4A9-99D8-A3FAB40BE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98635" y="2357469"/>
                <a:ext cx="386875" cy="386875"/>
              </a:xfrm>
              <a:prstGeom prst="rect">
                <a:avLst/>
              </a:prstGeom>
            </p:spPr>
          </p:pic>
          <p:pic>
            <p:nvPicPr>
              <p:cNvPr id="47" name="Graphic 46" descr="Paper outline">
                <a:extLst>
                  <a:ext uri="{FF2B5EF4-FFF2-40B4-BE49-F238E27FC236}">
                    <a16:creationId xmlns:a16="http://schemas.microsoft.com/office/drawing/2014/main" id="{EBB40776-C697-2BAA-F4F7-3691C3EAF6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84563" y="2361748"/>
                <a:ext cx="386875" cy="386875"/>
              </a:xfrm>
              <a:prstGeom prst="rect">
                <a:avLst/>
              </a:prstGeom>
            </p:spPr>
          </p:pic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EA70CBE-15B9-4CA3-B3A7-6ED53D3DB4C7}"/>
              </a:ext>
            </a:extLst>
          </p:cNvPr>
          <p:cNvGrpSpPr/>
          <p:nvPr/>
        </p:nvGrpSpPr>
        <p:grpSpPr>
          <a:xfrm>
            <a:off x="693933" y="5011113"/>
            <a:ext cx="1773220" cy="1481762"/>
            <a:chOff x="429206" y="5204118"/>
            <a:chExt cx="1773220" cy="148176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75A14A3-EA69-E978-0BE1-B8D86E8697CA}"/>
                </a:ext>
              </a:extLst>
            </p:cNvPr>
            <p:cNvSpPr/>
            <p:nvPr/>
          </p:nvSpPr>
          <p:spPr>
            <a:xfrm>
              <a:off x="429206" y="5204118"/>
              <a:ext cx="1773220" cy="148176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r>
                <a:rPr lang="en-US">
                  <a:solidFill>
                    <a:schemeClr val="tx1"/>
                  </a:solidFill>
                  <a:latin typeface="Google Sans" panose="020B0503030502040204" pitchFamily="34" charset="0"/>
                </a:rPr>
                <a:t>Documents</a:t>
              </a:r>
            </a:p>
          </p:txBody>
        </p:sp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2A9D364D-AAA7-5C08-B25E-7DC4ED58D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871" y="5362018"/>
              <a:ext cx="919202" cy="253700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48AEFBC-0BC6-EABB-299C-5F4C760C2B4C}"/>
                </a:ext>
              </a:extLst>
            </p:cNvPr>
            <p:cNvGrpSpPr/>
            <p:nvPr/>
          </p:nvGrpSpPr>
          <p:grpSpPr>
            <a:xfrm>
              <a:off x="741530" y="5745640"/>
              <a:ext cx="1148571" cy="398717"/>
              <a:chOff x="872605" y="5739719"/>
              <a:chExt cx="1148571" cy="398717"/>
            </a:xfrm>
          </p:grpSpPr>
          <p:pic>
            <p:nvPicPr>
              <p:cNvPr id="35" name="Graphic 34" descr="Document outline">
                <a:extLst>
                  <a:ext uri="{FF2B5EF4-FFF2-40B4-BE49-F238E27FC236}">
                    <a16:creationId xmlns:a16="http://schemas.microsoft.com/office/drawing/2014/main" id="{559FC17F-418D-74F2-D69C-E0773B747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72605" y="5751561"/>
                <a:ext cx="386875" cy="386875"/>
              </a:xfrm>
              <a:prstGeom prst="rect">
                <a:avLst/>
              </a:prstGeom>
            </p:spPr>
          </p:pic>
          <p:pic>
            <p:nvPicPr>
              <p:cNvPr id="42" name="Graphic 41" descr="Document outline">
                <a:extLst>
                  <a:ext uri="{FF2B5EF4-FFF2-40B4-BE49-F238E27FC236}">
                    <a16:creationId xmlns:a16="http://schemas.microsoft.com/office/drawing/2014/main" id="{AB0F4B0B-B72C-F4B3-972F-8AF3E6E5D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253453" y="5739719"/>
                <a:ext cx="386875" cy="386875"/>
              </a:xfrm>
              <a:prstGeom prst="rect">
                <a:avLst/>
              </a:prstGeom>
            </p:spPr>
          </p:pic>
          <p:pic>
            <p:nvPicPr>
              <p:cNvPr id="43" name="Graphic 42" descr="Document outline">
                <a:extLst>
                  <a:ext uri="{FF2B5EF4-FFF2-40B4-BE49-F238E27FC236}">
                    <a16:creationId xmlns:a16="http://schemas.microsoft.com/office/drawing/2014/main" id="{6121C613-660A-02AC-73FC-311B94FCA7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634301" y="5739719"/>
                <a:ext cx="386875" cy="386875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7400B93-479C-EF00-2716-2C2563556173}"/>
              </a:ext>
            </a:extLst>
          </p:cNvPr>
          <p:cNvGrpSpPr/>
          <p:nvPr/>
        </p:nvGrpSpPr>
        <p:grpSpPr>
          <a:xfrm>
            <a:off x="6367476" y="4176024"/>
            <a:ext cx="2306898" cy="1763486"/>
            <a:chOff x="7041577" y="4077118"/>
            <a:chExt cx="2306898" cy="1763486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C42FAE8-CDC1-107B-6981-02FC100A78F9}"/>
                </a:ext>
              </a:extLst>
            </p:cNvPr>
            <p:cNvSpPr/>
            <p:nvPr/>
          </p:nvSpPr>
          <p:spPr>
            <a:xfrm>
              <a:off x="7041577" y="4077118"/>
              <a:ext cx="2306898" cy="17634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r>
                <a:rPr lang="en-US">
                  <a:solidFill>
                    <a:schemeClr val="tx1"/>
                  </a:solidFill>
                  <a:latin typeface="Google Sans" panose="020B0503030502040204" pitchFamily="34" charset="0"/>
                </a:rPr>
                <a:t>Vector Database</a:t>
              </a:r>
              <a:endParaRPr lang="en-DE">
                <a:solidFill>
                  <a:schemeClr val="tx1"/>
                </a:solidFill>
                <a:latin typeface="Google Sans" panose="020B0503030502040204" pitchFamily="34" charset="0"/>
              </a:endParaRPr>
            </a:p>
          </p:txBody>
        </p:sp>
        <p:pic>
          <p:nvPicPr>
            <p:cNvPr id="40" name="Picture 39" descr="A yellow and green hexagon logo&#10;&#10;Description automatically generated">
              <a:extLst>
                <a:ext uri="{FF2B5EF4-FFF2-40B4-BE49-F238E27FC236}">
                  <a16:creationId xmlns:a16="http://schemas.microsoft.com/office/drawing/2014/main" id="{3E630B9C-617B-650A-BD93-9246E45F5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853" y="4202908"/>
              <a:ext cx="841380" cy="282634"/>
            </a:xfrm>
            <a:prstGeom prst="rect">
              <a:avLst/>
            </a:prstGeom>
          </p:spPr>
        </p:pic>
        <p:pic>
          <p:nvPicPr>
            <p:cNvPr id="60" name="Graphic 59" descr="Database outline">
              <a:extLst>
                <a:ext uri="{FF2B5EF4-FFF2-40B4-BE49-F238E27FC236}">
                  <a16:creationId xmlns:a16="http://schemas.microsoft.com/office/drawing/2014/main" id="{CBAC6E05-6CA5-0E87-653E-E17A46D05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944073" y="4679053"/>
              <a:ext cx="492709" cy="49270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7890E-8256-442B-6794-885EDAF9B7F5}"/>
              </a:ext>
            </a:extLst>
          </p:cNvPr>
          <p:cNvGrpSpPr/>
          <p:nvPr/>
        </p:nvGrpSpPr>
        <p:grpSpPr>
          <a:xfrm>
            <a:off x="3084172" y="3182591"/>
            <a:ext cx="2355998" cy="1763486"/>
            <a:chOff x="3010674" y="3336550"/>
            <a:chExt cx="2355998" cy="1763486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B627CCA-3EBC-C335-E62C-3C4291013DB9}"/>
                </a:ext>
              </a:extLst>
            </p:cNvPr>
            <p:cNvSpPr/>
            <p:nvPr/>
          </p:nvSpPr>
          <p:spPr>
            <a:xfrm>
              <a:off x="3010674" y="3336550"/>
              <a:ext cx="2355998" cy="17634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r>
                <a:rPr lang="en-US">
                  <a:solidFill>
                    <a:schemeClr val="tx1"/>
                  </a:solidFill>
                  <a:latin typeface="Google Sans" panose="020B0503030502040204" pitchFamily="34" charset="0"/>
                </a:rPr>
                <a:t>Data Processing</a:t>
              </a:r>
              <a:endParaRPr lang="en-DE">
                <a:solidFill>
                  <a:schemeClr val="tx1"/>
                </a:solidFill>
                <a:latin typeface="Google Sans" panose="020B0503030502040204" pitchFamily="34" charset="0"/>
              </a:endParaRPr>
            </a:p>
          </p:txBody>
        </p:sp>
        <p:pic>
          <p:nvPicPr>
            <p:cNvPr id="62" name="Graphic 61" descr="Arrow circle outline">
              <a:extLst>
                <a:ext uri="{FF2B5EF4-FFF2-40B4-BE49-F238E27FC236}">
                  <a16:creationId xmlns:a16="http://schemas.microsoft.com/office/drawing/2014/main" id="{D0A14C4A-6E1C-DC64-79C1-F82A9626B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937980" y="3887002"/>
              <a:ext cx="492709" cy="492709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72F7C06-5E9A-0F75-EDDA-4D9B3770F2E5}"/>
              </a:ext>
            </a:extLst>
          </p:cNvPr>
          <p:cNvGrpSpPr/>
          <p:nvPr/>
        </p:nvGrpSpPr>
        <p:grpSpPr>
          <a:xfrm>
            <a:off x="693933" y="3323453"/>
            <a:ext cx="1773220" cy="1481762"/>
            <a:chOff x="429206" y="3516458"/>
            <a:chExt cx="1773220" cy="148176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051EAB3-EDF7-C56F-64AF-F54567CD820D}"/>
                </a:ext>
              </a:extLst>
            </p:cNvPr>
            <p:cNvSpPr/>
            <p:nvPr/>
          </p:nvSpPr>
          <p:spPr>
            <a:xfrm>
              <a:off x="429206" y="3516458"/>
              <a:ext cx="1773220" cy="148176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r>
                <a:rPr lang="en-US">
                  <a:solidFill>
                    <a:schemeClr val="tx1"/>
                  </a:solidFill>
                  <a:latin typeface="Google Sans" panose="020B0503030502040204" pitchFamily="34" charset="0"/>
                </a:rPr>
                <a:t>Messages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7B5364C-8193-78D9-B970-F23DAED1B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2872" y="3676250"/>
              <a:ext cx="712702" cy="181753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E072516-A046-580B-5884-57D9922186EA}"/>
                </a:ext>
              </a:extLst>
            </p:cNvPr>
            <p:cNvGrpSpPr/>
            <p:nvPr/>
          </p:nvGrpSpPr>
          <p:grpSpPr>
            <a:xfrm>
              <a:off x="862057" y="4054152"/>
              <a:ext cx="847034" cy="386875"/>
              <a:chOff x="1111224" y="4043060"/>
              <a:chExt cx="847034" cy="386875"/>
            </a:xfrm>
          </p:grpSpPr>
          <p:pic>
            <p:nvPicPr>
              <p:cNvPr id="13" name="Graphic 12" descr="Chat outline">
                <a:extLst>
                  <a:ext uri="{FF2B5EF4-FFF2-40B4-BE49-F238E27FC236}">
                    <a16:creationId xmlns:a16="http://schemas.microsoft.com/office/drawing/2014/main" id="{54AD8E7D-E5A6-D70C-6CEC-0D80A9B87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111224" y="4043060"/>
                <a:ext cx="386875" cy="386875"/>
              </a:xfrm>
              <a:prstGeom prst="rect">
                <a:avLst/>
              </a:prstGeom>
            </p:spPr>
          </p:pic>
          <p:pic>
            <p:nvPicPr>
              <p:cNvPr id="48" name="Graphic 47" descr="Chat outline">
                <a:extLst>
                  <a:ext uri="{FF2B5EF4-FFF2-40B4-BE49-F238E27FC236}">
                    <a16:creationId xmlns:a16="http://schemas.microsoft.com/office/drawing/2014/main" id="{5E14D65B-FD55-E35C-DBD5-ED11FB452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571383" y="4043060"/>
                <a:ext cx="386875" cy="386875"/>
              </a:xfrm>
              <a:prstGeom prst="rect">
                <a:avLst/>
              </a:prstGeom>
            </p:spPr>
          </p:pic>
        </p:grpSp>
      </p:grp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A52FFEC-8C52-BCF5-A04F-FBDC73E896E8}"/>
              </a:ext>
            </a:extLst>
          </p:cNvPr>
          <p:cNvCxnSpPr>
            <a:cxnSpLocks/>
            <a:stCxn id="24" idx="3"/>
            <a:endCxn id="28" idx="0"/>
          </p:cNvCxnSpPr>
          <p:nvPr/>
        </p:nvCxnSpPr>
        <p:spPr>
          <a:xfrm>
            <a:off x="2467153" y="2376674"/>
            <a:ext cx="1795018" cy="805917"/>
          </a:xfrm>
          <a:prstGeom prst="bentConnector2">
            <a:avLst/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3F347CE-3B64-BC50-549E-C7A2B943CF59}"/>
              </a:ext>
            </a:extLst>
          </p:cNvPr>
          <p:cNvCxnSpPr>
            <a:cxnSpLocks/>
            <a:stCxn id="7" idx="3"/>
            <a:endCxn id="28" idx="2"/>
          </p:cNvCxnSpPr>
          <p:nvPr/>
        </p:nvCxnSpPr>
        <p:spPr>
          <a:xfrm flipV="1">
            <a:off x="2467153" y="4946077"/>
            <a:ext cx="1795018" cy="805917"/>
          </a:xfrm>
          <a:prstGeom prst="bentConnector2">
            <a:avLst/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A31179-4BB3-8E39-2EFC-B96771901D9C}"/>
              </a:ext>
            </a:extLst>
          </p:cNvPr>
          <p:cNvCxnSpPr>
            <a:stCxn id="4" idx="3"/>
            <a:endCxn id="28" idx="1"/>
          </p:cNvCxnSpPr>
          <p:nvPr/>
        </p:nvCxnSpPr>
        <p:spPr>
          <a:xfrm>
            <a:off x="2467153" y="4064334"/>
            <a:ext cx="617019" cy="0"/>
          </a:xfrm>
          <a:prstGeom prst="straightConnector1">
            <a:avLst/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FF3E7017-70BA-0E78-775F-B181A731BC6B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5440170" y="4064334"/>
            <a:ext cx="927306" cy="993433"/>
          </a:xfrm>
          <a:prstGeom prst="bentConnector3">
            <a:avLst>
              <a:gd name="adj1" fmla="val 50000"/>
            </a:avLst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52BB564-1179-8A36-A702-BEC67C3F3BA8}"/>
              </a:ext>
            </a:extLst>
          </p:cNvPr>
          <p:cNvCxnSpPr>
            <a:cxnSpLocks/>
            <a:stCxn id="25" idx="0"/>
            <a:endCxn id="27" idx="2"/>
          </p:cNvCxnSpPr>
          <p:nvPr/>
        </p:nvCxnSpPr>
        <p:spPr>
          <a:xfrm flipH="1" flipV="1">
            <a:off x="7517551" y="3474345"/>
            <a:ext cx="3374" cy="701679"/>
          </a:xfrm>
          <a:prstGeom prst="straightConnector1">
            <a:avLst/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8123A66-E832-1A08-E356-7C75827E280C}"/>
              </a:ext>
            </a:extLst>
          </p:cNvPr>
          <p:cNvCxnSpPr>
            <a:cxnSpLocks/>
          </p:cNvCxnSpPr>
          <p:nvPr/>
        </p:nvCxnSpPr>
        <p:spPr>
          <a:xfrm flipV="1">
            <a:off x="8674374" y="2968521"/>
            <a:ext cx="696313" cy="1"/>
          </a:xfrm>
          <a:prstGeom prst="straightConnector1">
            <a:avLst/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C9B90E9-5AD8-177B-788C-AE0C1A5E59B0}"/>
              </a:ext>
            </a:extLst>
          </p:cNvPr>
          <p:cNvCxnSpPr>
            <a:cxnSpLocks/>
          </p:cNvCxnSpPr>
          <p:nvPr/>
        </p:nvCxnSpPr>
        <p:spPr>
          <a:xfrm flipH="1">
            <a:off x="8674373" y="2339688"/>
            <a:ext cx="696313" cy="1"/>
          </a:xfrm>
          <a:prstGeom prst="straightConnector1">
            <a:avLst/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15EA63-3B20-254E-66CF-8D7A8BA60E68}"/>
              </a:ext>
            </a:extLst>
          </p:cNvPr>
          <p:cNvGrpSpPr/>
          <p:nvPr/>
        </p:nvGrpSpPr>
        <p:grpSpPr>
          <a:xfrm>
            <a:off x="6360727" y="1710859"/>
            <a:ext cx="2313647" cy="1763486"/>
            <a:chOff x="6360727" y="1710859"/>
            <a:chExt cx="2313647" cy="176348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5A7DC26-7D49-D667-3D6A-0D11D4234952}"/>
                </a:ext>
              </a:extLst>
            </p:cNvPr>
            <p:cNvSpPr/>
            <p:nvPr/>
          </p:nvSpPr>
          <p:spPr>
            <a:xfrm>
              <a:off x="6360727" y="1710859"/>
              <a:ext cx="2313647" cy="17634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r>
                <a:rPr lang="en-US" err="1">
                  <a:solidFill>
                    <a:schemeClr val="tx1"/>
                  </a:solidFill>
                  <a:latin typeface="Google Sans" panose="020B0503030502040204" pitchFamily="34" charset="0"/>
                </a:rPr>
                <a:t>QABot</a:t>
              </a:r>
              <a:endParaRPr lang="en-DE">
                <a:solidFill>
                  <a:schemeClr val="tx1"/>
                </a:solidFill>
                <a:latin typeface="Google Sans" panose="020B0503030502040204" pitchFamily="34" charset="0"/>
              </a:endParaRPr>
            </a:p>
          </p:txBody>
        </p:sp>
        <p:pic>
          <p:nvPicPr>
            <p:cNvPr id="8" name="Graphic 7" descr="Robot outline">
              <a:extLst>
                <a:ext uri="{FF2B5EF4-FFF2-40B4-BE49-F238E27FC236}">
                  <a16:creationId xmlns:a16="http://schemas.microsoft.com/office/drawing/2014/main" id="{C9468E4D-B2C6-8767-E07E-205C2B88B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164149" y="2114353"/>
              <a:ext cx="704354" cy="704354"/>
            </a:xfrm>
            <a:prstGeom prst="rect">
              <a:avLst/>
            </a:prstGeom>
          </p:spPr>
        </p:pic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4773EC9-9D98-9119-7877-4F1EFA07793D}"/>
              </a:ext>
            </a:extLst>
          </p:cNvPr>
          <p:cNvSpPr/>
          <p:nvPr/>
        </p:nvSpPr>
        <p:spPr>
          <a:xfrm>
            <a:off x="9379941" y="1703555"/>
            <a:ext cx="2127379" cy="1954137"/>
          </a:xfrm>
          <a:prstGeom prst="roundRect">
            <a:avLst>
              <a:gd name="adj" fmla="val 14844"/>
            </a:avLst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095106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410B29BA-690C-1659-2309-46BE647D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81855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1A5E"/>
                </a:solidFill>
                <a:latin typeface="Google Sans" panose="020B0503030502040204" pitchFamily="34" charset="0"/>
              </a:rPr>
              <a:t>Architecture</a:t>
            </a:r>
            <a:endParaRPr lang="en-DE" b="1">
              <a:solidFill>
                <a:srgbClr val="001A5E"/>
              </a:solidFill>
              <a:latin typeface="Google Sans" panose="020B050303050204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E3ED40C-FFBF-737D-80E7-05FCF2F2754D}"/>
              </a:ext>
            </a:extLst>
          </p:cNvPr>
          <p:cNvSpPr/>
          <p:nvPr/>
        </p:nvSpPr>
        <p:spPr>
          <a:xfrm>
            <a:off x="9370687" y="-4936123"/>
            <a:ext cx="2127380" cy="1954141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  <a:latin typeface="Google Sans" panose="020B0503030502040204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2C8005D-0EA4-6A9E-C98D-118DBB0CF87D}"/>
              </a:ext>
            </a:extLst>
          </p:cNvPr>
          <p:cNvGrpSpPr/>
          <p:nvPr/>
        </p:nvGrpSpPr>
        <p:grpSpPr>
          <a:xfrm>
            <a:off x="693933" y="-5011187"/>
            <a:ext cx="1773220" cy="1481762"/>
            <a:chOff x="429206" y="1828798"/>
            <a:chExt cx="1773220" cy="1481762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E0C562E-06E5-CB48-0AD5-1929A92C7489}"/>
                </a:ext>
              </a:extLst>
            </p:cNvPr>
            <p:cNvSpPr/>
            <p:nvPr/>
          </p:nvSpPr>
          <p:spPr>
            <a:xfrm>
              <a:off x="429206" y="1828798"/>
              <a:ext cx="1773220" cy="148176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r>
                <a:rPr lang="en-US">
                  <a:solidFill>
                    <a:schemeClr val="tx1"/>
                  </a:solidFill>
                  <a:latin typeface="Google Sans" panose="020B0503030502040204" pitchFamily="34" charset="0"/>
                </a:rPr>
                <a:t>Pages</a:t>
              </a: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C4428C45-8238-4EBD-3571-A32108C56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2871" y="1988969"/>
              <a:ext cx="1021551" cy="128195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37BDBF9-04C9-8D2E-6C8E-D0BBC1A6F8FA}"/>
                </a:ext>
              </a:extLst>
            </p:cNvPr>
            <p:cNvGrpSpPr/>
            <p:nvPr/>
          </p:nvGrpSpPr>
          <p:grpSpPr>
            <a:xfrm>
              <a:off x="773204" y="2376241"/>
              <a:ext cx="1159678" cy="391154"/>
              <a:chOff x="911760" y="2357469"/>
              <a:chExt cx="1159678" cy="391154"/>
            </a:xfrm>
          </p:grpSpPr>
          <p:pic>
            <p:nvPicPr>
              <p:cNvPr id="19" name="Graphic 18" descr="Paper outline">
                <a:extLst>
                  <a:ext uri="{FF2B5EF4-FFF2-40B4-BE49-F238E27FC236}">
                    <a16:creationId xmlns:a16="http://schemas.microsoft.com/office/drawing/2014/main" id="{C949BAB0-5D5F-2210-16DF-5F14A07A5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1760" y="2357470"/>
                <a:ext cx="386875" cy="386875"/>
              </a:xfrm>
              <a:prstGeom prst="rect">
                <a:avLst/>
              </a:prstGeom>
            </p:spPr>
          </p:pic>
          <p:pic>
            <p:nvPicPr>
              <p:cNvPr id="46" name="Graphic 45" descr="Paper outline">
                <a:extLst>
                  <a:ext uri="{FF2B5EF4-FFF2-40B4-BE49-F238E27FC236}">
                    <a16:creationId xmlns:a16="http://schemas.microsoft.com/office/drawing/2014/main" id="{DA72E18C-9425-E4A9-99D8-A3FAB40BE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98635" y="2357469"/>
                <a:ext cx="386875" cy="386875"/>
              </a:xfrm>
              <a:prstGeom prst="rect">
                <a:avLst/>
              </a:prstGeom>
            </p:spPr>
          </p:pic>
          <p:pic>
            <p:nvPicPr>
              <p:cNvPr id="47" name="Graphic 46" descr="Paper outline">
                <a:extLst>
                  <a:ext uri="{FF2B5EF4-FFF2-40B4-BE49-F238E27FC236}">
                    <a16:creationId xmlns:a16="http://schemas.microsoft.com/office/drawing/2014/main" id="{EBB40776-C697-2BAA-F4F7-3691C3EAF6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684563" y="2361748"/>
                <a:ext cx="386875" cy="386875"/>
              </a:xfrm>
              <a:prstGeom prst="rect">
                <a:avLst/>
              </a:prstGeom>
            </p:spPr>
          </p:pic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EA70CBE-15B9-4CA3-B3A7-6ED53D3DB4C7}"/>
              </a:ext>
            </a:extLst>
          </p:cNvPr>
          <p:cNvGrpSpPr/>
          <p:nvPr/>
        </p:nvGrpSpPr>
        <p:grpSpPr>
          <a:xfrm>
            <a:off x="693933" y="-1635867"/>
            <a:ext cx="1773220" cy="1481762"/>
            <a:chOff x="429206" y="5204118"/>
            <a:chExt cx="1773220" cy="148176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75A14A3-EA69-E978-0BE1-B8D86E8697CA}"/>
                </a:ext>
              </a:extLst>
            </p:cNvPr>
            <p:cNvSpPr/>
            <p:nvPr/>
          </p:nvSpPr>
          <p:spPr>
            <a:xfrm>
              <a:off x="429206" y="5204118"/>
              <a:ext cx="1773220" cy="148176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r>
                <a:rPr lang="en-US">
                  <a:solidFill>
                    <a:schemeClr val="tx1"/>
                  </a:solidFill>
                  <a:latin typeface="Google Sans" panose="020B0503030502040204" pitchFamily="34" charset="0"/>
                </a:rPr>
                <a:t>Documents</a:t>
              </a:r>
            </a:p>
          </p:txBody>
        </p:sp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2A9D364D-AAA7-5C08-B25E-7DC4ED58D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871" y="5362018"/>
              <a:ext cx="919202" cy="253700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48AEFBC-0BC6-EABB-299C-5F4C760C2B4C}"/>
                </a:ext>
              </a:extLst>
            </p:cNvPr>
            <p:cNvGrpSpPr/>
            <p:nvPr/>
          </p:nvGrpSpPr>
          <p:grpSpPr>
            <a:xfrm>
              <a:off x="741530" y="5745640"/>
              <a:ext cx="1148571" cy="398717"/>
              <a:chOff x="872605" y="5739719"/>
              <a:chExt cx="1148571" cy="398717"/>
            </a:xfrm>
          </p:grpSpPr>
          <p:pic>
            <p:nvPicPr>
              <p:cNvPr id="35" name="Graphic 34" descr="Document outline">
                <a:extLst>
                  <a:ext uri="{FF2B5EF4-FFF2-40B4-BE49-F238E27FC236}">
                    <a16:creationId xmlns:a16="http://schemas.microsoft.com/office/drawing/2014/main" id="{559FC17F-418D-74F2-D69C-E0773B747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72605" y="5751561"/>
                <a:ext cx="386875" cy="386875"/>
              </a:xfrm>
              <a:prstGeom prst="rect">
                <a:avLst/>
              </a:prstGeom>
            </p:spPr>
          </p:pic>
          <p:pic>
            <p:nvPicPr>
              <p:cNvPr id="42" name="Graphic 41" descr="Document outline">
                <a:extLst>
                  <a:ext uri="{FF2B5EF4-FFF2-40B4-BE49-F238E27FC236}">
                    <a16:creationId xmlns:a16="http://schemas.microsoft.com/office/drawing/2014/main" id="{AB0F4B0B-B72C-F4B3-972F-8AF3E6E5D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253453" y="5739719"/>
                <a:ext cx="386875" cy="386875"/>
              </a:xfrm>
              <a:prstGeom prst="rect">
                <a:avLst/>
              </a:prstGeom>
            </p:spPr>
          </p:pic>
          <p:pic>
            <p:nvPicPr>
              <p:cNvPr id="43" name="Graphic 42" descr="Document outline">
                <a:extLst>
                  <a:ext uri="{FF2B5EF4-FFF2-40B4-BE49-F238E27FC236}">
                    <a16:creationId xmlns:a16="http://schemas.microsoft.com/office/drawing/2014/main" id="{6121C613-660A-02AC-73FC-311B94FCA7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634301" y="5739719"/>
                <a:ext cx="386875" cy="386875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7400B93-479C-EF00-2716-2C2563556173}"/>
              </a:ext>
            </a:extLst>
          </p:cNvPr>
          <p:cNvGrpSpPr/>
          <p:nvPr/>
        </p:nvGrpSpPr>
        <p:grpSpPr>
          <a:xfrm>
            <a:off x="6367476" y="-2470956"/>
            <a:ext cx="2306898" cy="1763486"/>
            <a:chOff x="7041577" y="4077118"/>
            <a:chExt cx="2306898" cy="1763486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C42FAE8-CDC1-107B-6981-02FC100A78F9}"/>
                </a:ext>
              </a:extLst>
            </p:cNvPr>
            <p:cNvSpPr/>
            <p:nvPr/>
          </p:nvSpPr>
          <p:spPr>
            <a:xfrm>
              <a:off x="7041577" y="4077118"/>
              <a:ext cx="2306898" cy="17634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r>
                <a:rPr lang="en-US">
                  <a:solidFill>
                    <a:schemeClr val="tx1"/>
                  </a:solidFill>
                  <a:latin typeface="Google Sans" panose="020B0503030502040204" pitchFamily="34" charset="0"/>
                </a:rPr>
                <a:t>Vector Database</a:t>
              </a:r>
              <a:endParaRPr lang="en-DE">
                <a:solidFill>
                  <a:schemeClr val="tx1"/>
                </a:solidFill>
                <a:latin typeface="Google Sans" panose="020B0503030502040204" pitchFamily="34" charset="0"/>
              </a:endParaRPr>
            </a:p>
          </p:txBody>
        </p:sp>
        <p:pic>
          <p:nvPicPr>
            <p:cNvPr id="40" name="Picture 39" descr="A yellow and green hexagon logo&#10;&#10;Description automatically generated">
              <a:extLst>
                <a:ext uri="{FF2B5EF4-FFF2-40B4-BE49-F238E27FC236}">
                  <a16:creationId xmlns:a16="http://schemas.microsoft.com/office/drawing/2014/main" id="{3E630B9C-617B-650A-BD93-9246E45F5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853" y="4202908"/>
              <a:ext cx="841380" cy="282634"/>
            </a:xfrm>
            <a:prstGeom prst="rect">
              <a:avLst/>
            </a:prstGeom>
          </p:spPr>
        </p:pic>
        <p:pic>
          <p:nvPicPr>
            <p:cNvPr id="60" name="Graphic 59" descr="Database outline">
              <a:extLst>
                <a:ext uri="{FF2B5EF4-FFF2-40B4-BE49-F238E27FC236}">
                  <a16:creationId xmlns:a16="http://schemas.microsoft.com/office/drawing/2014/main" id="{CBAC6E05-6CA5-0E87-653E-E17A46D05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44073" y="4679053"/>
              <a:ext cx="492709" cy="49270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7890E-8256-442B-6794-885EDAF9B7F5}"/>
              </a:ext>
            </a:extLst>
          </p:cNvPr>
          <p:cNvGrpSpPr/>
          <p:nvPr/>
        </p:nvGrpSpPr>
        <p:grpSpPr>
          <a:xfrm>
            <a:off x="3084172" y="-3464389"/>
            <a:ext cx="2355998" cy="1763486"/>
            <a:chOff x="3010674" y="3336550"/>
            <a:chExt cx="2355998" cy="1763486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B627CCA-3EBC-C335-E62C-3C4291013DB9}"/>
                </a:ext>
              </a:extLst>
            </p:cNvPr>
            <p:cNvSpPr/>
            <p:nvPr/>
          </p:nvSpPr>
          <p:spPr>
            <a:xfrm>
              <a:off x="3010674" y="3336550"/>
              <a:ext cx="2355998" cy="17634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r>
                <a:rPr lang="en-US">
                  <a:solidFill>
                    <a:schemeClr val="tx1"/>
                  </a:solidFill>
                  <a:latin typeface="Google Sans" panose="020B0503030502040204" pitchFamily="34" charset="0"/>
                </a:rPr>
                <a:t>Data Processing</a:t>
              </a:r>
              <a:endParaRPr lang="en-DE">
                <a:solidFill>
                  <a:schemeClr val="tx1"/>
                </a:solidFill>
                <a:latin typeface="Google Sans" panose="020B0503030502040204" pitchFamily="34" charset="0"/>
              </a:endParaRPr>
            </a:p>
          </p:txBody>
        </p:sp>
        <p:pic>
          <p:nvPicPr>
            <p:cNvPr id="62" name="Graphic 61" descr="Arrow circle outline">
              <a:extLst>
                <a:ext uri="{FF2B5EF4-FFF2-40B4-BE49-F238E27FC236}">
                  <a16:creationId xmlns:a16="http://schemas.microsoft.com/office/drawing/2014/main" id="{D0A14C4A-6E1C-DC64-79C1-F82A9626B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937980" y="3887002"/>
              <a:ext cx="492709" cy="492709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72F7C06-5E9A-0F75-EDDA-4D9B3770F2E5}"/>
              </a:ext>
            </a:extLst>
          </p:cNvPr>
          <p:cNvGrpSpPr/>
          <p:nvPr/>
        </p:nvGrpSpPr>
        <p:grpSpPr>
          <a:xfrm>
            <a:off x="693933" y="-3323527"/>
            <a:ext cx="1773220" cy="1481762"/>
            <a:chOff x="429206" y="3516458"/>
            <a:chExt cx="1773220" cy="148176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051EAB3-EDF7-C56F-64AF-F54567CD820D}"/>
                </a:ext>
              </a:extLst>
            </p:cNvPr>
            <p:cNvSpPr/>
            <p:nvPr/>
          </p:nvSpPr>
          <p:spPr>
            <a:xfrm>
              <a:off x="429206" y="3516458"/>
              <a:ext cx="1773220" cy="148176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r>
                <a:rPr lang="en-US">
                  <a:solidFill>
                    <a:schemeClr val="tx1"/>
                  </a:solidFill>
                  <a:latin typeface="Google Sans" panose="020B0503030502040204" pitchFamily="34" charset="0"/>
                </a:rPr>
                <a:t>Messages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7B5364C-8193-78D9-B970-F23DAED1B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2872" y="3676250"/>
              <a:ext cx="712702" cy="181753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E072516-A046-580B-5884-57D9922186EA}"/>
                </a:ext>
              </a:extLst>
            </p:cNvPr>
            <p:cNvGrpSpPr/>
            <p:nvPr/>
          </p:nvGrpSpPr>
          <p:grpSpPr>
            <a:xfrm>
              <a:off x="862057" y="4054152"/>
              <a:ext cx="847034" cy="386875"/>
              <a:chOff x="1111224" y="4043060"/>
              <a:chExt cx="847034" cy="386875"/>
            </a:xfrm>
          </p:grpSpPr>
          <p:pic>
            <p:nvPicPr>
              <p:cNvPr id="13" name="Graphic 12" descr="Chat outline">
                <a:extLst>
                  <a:ext uri="{FF2B5EF4-FFF2-40B4-BE49-F238E27FC236}">
                    <a16:creationId xmlns:a16="http://schemas.microsoft.com/office/drawing/2014/main" id="{54AD8E7D-E5A6-D70C-6CEC-0D80A9B87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111224" y="4043060"/>
                <a:ext cx="386875" cy="386875"/>
              </a:xfrm>
              <a:prstGeom prst="rect">
                <a:avLst/>
              </a:prstGeom>
            </p:spPr>
          </p:pic>
          <p:pic>
            <p:nvPicPr>
              <p:cNvPr id="48" name="Graphic 47" descr="Chat outline">
                <a:extLst>
                  <a:ext uri="{FF2B5EF4-FFF2-40B4-BE49-F238E27FC236}">
                    <a16:creationId xmlns:a16="http://schemas.microsoft.com/office/drawing/2014/main" id="{5E14D65B-FD55-E35C-DBD5-ED11FB452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571383" y="4043060"/>
                <a:ext cx="386875" cy="386875"/>
              </a:xfrm>
              <a:prstGeom prst="rect">
                <a:avLst/>
              </a:prstGeom>
            </p:spPr>
          </p:pic>
        </p:grpSp>
      </p:grp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A52FFEC-8C52-BCF5-A04F-FBDC73E896E8}"/>
              </a:ext>
            </a:extLst>
          </p:cNvPr>
          <p:cNvCxnSpPr>
            <a:cxnSpLocks/>
            <a:stCxn id="24" idx="3"/>
            <a:endCxn id="28" idx="0"/>
          </p:cNvCxnSpPr>
          <p:nvPr/>
        </p:nvCxnSpPr>
        <p:spPr>
          <a:xfrm>
            <a:off x="2467153" y="-4270306"/>
            <a:ext cx="1795018" cy="805917"/>
          </a:xfrm>
          <a:prstGeom prst="bentConnector2">
            <a:avLst/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3F347CE-3B64-BC50-549E-C7A2B943CF59}"/>
              </a:ext>
            </a:extLst>
          </p:cNvPr>
          <p:cNvCxnSpPr>
            <a:cxnSpLocks/>
            <a:stCxn id="7" idx="3"/>
            <a:endCxn id="28" idx="2"/>
          </p:cNvCxnSpPr>
          <p:nvPr/>
        </p:nvCxnSpPr>
        <p:spPr>
          <a:xfrm flipV="1">
            <a:off x="2467153" y="-1700903"/>
            <a:ext cx="1795018" cy="805917"/>
          </a:xfrm>
          <a:prstGeom prst="bentConnector2">
            <a:avLst/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A31179-4BB3-8E39-2EFC-B96771901D9C}"/>
              </a:ext>
            </a:extLst>
          </p:cNvPr>
          <p:cNvCxnSpPr>
            <a:stCxn id="4" idx="3"/>
            <a:endCxn id="28" idx="1"/>
          </p:cNvCxnSpPr>
          <p:nvPr/>
        </p:nvCxnSpPr>
        <p:spPr>
          <a:xfrm>
            <a:off x="2467153" y="-2582646"/>
            <a:ext cx="617019" cy="0"/>
          </a:xfrm>
          <a:prstGeom prst="straightConnector1">
            <a:avLst/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FF3E7017-70BA-0E78-775F-B181A731BC6B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5440170" y="-2582646"/>
            <a:ext cx="927306" cy="993433"/>
          </a:xfrm>
          <a:prstGeom prst="bentConnector3">
            <a:avLst>
              <a:gd name="adj1" fmla="val 50000"/>
            </a:avLst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52BB564-1179-8A36-A702-BEC67C3F3BA8}"/>
              </a:ext>
            </a:extLst>
          </p:cNvPr>
          <p:cNvCxnSpPr>
            <a:cxnSpLocks/>
            <a:stCxn id="25" idx="0"/>
            <a:endCxn id="27" idx="2"/>
          </p:cNvCxnSpPr>
          <p:nvPr/>
        </p:nvCxnSpPr>
        <p:spPr>
          <a:xfrm flipH="1" flipV="1">
            <a:off x="7517551" y="-3172635"/>
            <a:ext cx="3374" cy="701679"/>
          </a:xfrm>
          <a:prstGeom prst="straightConnector1">
            <a:avLst/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8123A66-E832-1A08-E356-7C75827E280C}"/>
              </a:ext>
            </a:extLst>
          </p:cNvPr>
          <p:cNvCxnSpPr>
            <a:cxnSpLocks/>
          </p:cNvCxnSpPr>
          <p:nvPr/>
        </p:nvCxnSpPr>
        <p:spPr>
          <a:xfrm flipV="1">
            <a:off x="8674374" y="-3678459"/>
            <a:ext cx="696313" cy="1"/>
          </a:xfrm>
          <a:prstGeom prst="straightConnector1">
            <a:avLst/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C9B90E9-5AD8-177B-788C-AE0C1A5E59B0}"/>
              </a:ext>
            </a:extLst>
          </p:cNvPr>
          <p:cNvCxnSpPr>
            <a:cxnSpLocks/>
          </p:cNvCxnSpPr>
          <p:nvPr/>
        </p:nvCxnSpPr>
        <p:spPr>
          <a:xfrm flipH="1">
            <a:off x="8674373" y="-4307292"/>
            <a:ext cx="696313" cy="1"/>
          </a:xfrm>
          <a:prstGeom prst="straightConnector1">
            <a:avLst/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15EA63-3B20-254E-66CF-8D7A8BA60E68}"/>
              </a:ext>
            </a:extLst>
          </p:cNvPr>
          <p:cNvGrpSpPr/>
          <p:nvPr/>
        </p:nvGrpSpPr>
        <p:grpSpPr>
          <a:xfrm>
            <a:off x="6360727" y="-4936121"/>
            <a:ext cx="2313647" cy="1763486"/>
            <a:chOff x="6360727" y="1710859"/>
            <a:chExt cx="2313647" cy="176348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5A7DC26-7D49-D667-3D6A-0D11D4234952}"/>
                </a:ext>
              </a:extLst>
            </p:cNvPr>
            <p:cNvSpPr/>
            <p:nvPr/>
          </p:nvSpPr>
          <p:spPr>
            <a:xfrm>
              <a:off x="6360727" y="1710859"/>
              <a:ext cx="2313647" cy="17634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r>
                <a:rPr lang="en-US" err="1">
                  <a:solidFill>
                    <a:schemeClr val="tx1"/>
                  </a:solidFill>
                  <a:latin typeface="Google Sans" panose="020B0503030502040204" pitchFamily="34" charset="0"/>
                </a:rPr>
                <a:t>QABot</a:t>
              </a:r>
              <a:endParaRPr lang="en-DE">
                <a:solidFill>
                  <a:schemeClr val="tx1"/>
                </a:solidFill>
                <a:latin typeface="Google Sans" panose="020B0503030502040204" pitchFamily="34" charset="0"/>
              </a:endParaRPr>
            </a:p>
          </p:txBody>
        </p:sp>
        <p:pic>
          <p:nvPicPr>
            <p:cNvPr id="8" name="Graphic 7" descr="Robot outline">
              <a:extLst>
                <a:ext uri="{FF2B5EF4-FFF2-40B4-BE49-F238E27FC236}">
                  <a16:creationId xmlns:a16="http://schemas.microsoft.com/office/drawing/2014/main" id="{C9468E4D-B2C6-8767-E07E-205C2B88B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164149" y="2114353"/>
              <a:ext cx="704354" cy="704354"/>
            </a:xfrm>
            <a:prstGeom prst="rect">
              <a:avLst/>
            </a:prstGeom>
          </p:spPr>
        </p:pic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D1B41D6-587D-578B-966B-58137357C8FD}"/>
              </a:ext>
            </a:extLst>
          </p:cNvPr>
          <p:cNvSpPr/>
          <p:nvPr/>
        </p:nvSpPr>
        <p:spPr>
          <a:xfrm>
            <a:off x="4797082" y="119469"/>
            <a:ext cx="7181371" cy="6596560"/>
          </a:xfrm>
          <a:prstGeom prst="roundRect">
            <a:avLst>
              <a:gd name="adj" fmla="val 2315"/>
            </a:avLst>
          </a:prstGeom>
          <a:blipFill dpi="0"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3CC2F6-6703-3A76-B31C-91D90DA54B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338146" cy="6105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001A5E"/>
                </a:solidFill>
                <a:latin typeface="Google Sans" panose="020B0503030502040204" pitchFamily="34" charset="0"/>
              </a:rPr>
              <a:t>Demo</a:t>
            </a:r>
            <a:endParaRPr lang="en-DE" b="1">
              <a:solidFill>
                <a:srgbClr val="001A5E"/>
              </a:solidFill>
              <a:latin typeface="Google Sans" panose="020B0503030502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036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D75F-FC79-E248-6AE3-35A983734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DAY VIDEO (3 min)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437E2-1CB4-4C90-9F64-ECEDDF0DD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7740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0032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FA28DD28-96A4-9ED7-0780-AF357948EE4B}"/>
              </a:ext>
            </a:extLst>
          </p:cNvPr>
          <p:cNvGraphicFramePr>
            <a:graphicFrameLocks/>
          </p:cNvGraphicFramePr>
          <p:nvPr/>
        </p:nvGraphicFramePr>
        <p:xfrm>
          <a:off x="838200" y="8319792"/>
          <a:ext cx="5867400" cy="3903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EEED4E9-4A93-3072-A2DA-A2FC29AA0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300" y="3309209"/>
            <a:ext cx="5867400" cy="1517968"/>
          </a:xfrm>
        </p:spPr>
        <p:txBody>
          <a:bodyPr>
            <a:normAutofit/>
          </a:bodyPr>
          <a:lstStyle/>
          <a:p>
            <a:pPr algn="ctr"/>
            <a:r>
              <a:rPr lang="en-US" sz="6000" b="1">
                <a:solidFill>
                  <a:srgbClr val="001A5E"/>
                </a:solidFill>
                <a:latin typeface="Google Sans" panose="020B0503030502040204" pitchFamily="34" charset="0"/>
              </a:rPr>
              <a:t>QAChat</a:t>
            </a:r>
            <a:endParaRPr lang="en-DE" sz="6000" b="1">
              <a:solidFill>
                <a:srgbClr val="001A5E"/>
              </a:solidFill>
              <a:latin typeface="Google Sans" panose="020B050303050204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32D2C2C-4211-717F-172F-3A2B5F60A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" b="25"/>
          <a:stretch/>
        </p:blipFill>
        <p:spPr bwMode="auto">
          <a:xfrm>
            <a:off x="15515554" y="269334"/>
            <a:ext cx="1137786" cy="74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oldest university in Germany, FAU announced a new vision of its mission">
            <a:extLst>
              <a:ext uri="{FF2B5EF4-FFF2-40B4-BE49-F238E27FC236}">
                <a16:creationId xmlns:a16="http://schemas.microsoft.com/office/drawing/2014/main" id="{D71300B4-89DD-5EE1-71AB-42EDF6F902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9" b="15339"/>
          <a:stretch/>
        </p:blipFill>
        <p:spPr bwMode="auto">
          <a:xfrm>
            <a:off x="22771906" y="269334"/>
            <a:ext cx="1843047" cy="74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CD6038F-25AE-30CE-162F-9CA45D1AF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32869" y="269334"/>
            <a:ext cx="729759" cy="74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33E19E2-92DF-1149-E63A-2BC199C466FC}"/>
              </a:ext>
            </a:extLst>
          </p:cNvPr>
          <p:cNvGrpSpPr/>
          <p:nvPr/>
        </p:nvGrpSpPr>
        <p:grpSpPr>
          <a:xfrm>
            <a:off x="5522042" y="2315208"/>
            <a:ext cx="1147916" cy="1113792"/>
            <a:chOff x="5522042" y="2315208"/>
            <a:chExt cx="1147916" cy="111379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60D13EB-30DD-33B2-F00D-7002E281FC3A}"/>
                </a:ext>
              </a:extLst>
            </p:cNvPr>
            <p:cNvSpPr/>
            <p:nvPr/>
          </p:nvSpPr>
          <p:spPr>
            <a:xfrm>
              <a:off x="5522042" y="2315208"/>
              <a:ext cx="1147916" cy="1113792"/>
            </a:xfrm>
            <a:prstGeom prst="ellipse">
              <a:avLst/>
            </a:prstGeom>
            <a:ln>
              <a:solidFill>
                <a:srgbClr val="001A5E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69C23CE-2FE2-EB0F-0B97-1023C1F82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" r="138"/>
            <a:stretch/>
          </p:blipFill>
          <p:spPr bwMode="auto">
            <a:xfrm>
              <a:off x="5689541" y="2440182"/>
              <a:ext cx="812918" cy="863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7317941-D3A6-B357-495B-4B24FF4DE81E}"/>
              </a:ext>
            </a:extLst>
          </p:cNvPr>
          <p:cNvSpPr/>
          <p:nvPr/>
        </p:nvSpPr>
        <p:spPr>
          <a:xfrm>
            <a:off x="13022645" y="8011534"/>
            <a:ext cx="4217739" cy="3903867"/>
          </a:xfrm>
          <a:prstGeom prst="roundRect">
            <a:avLst>
              <a:gd name="adj" fmla="val 1782"/>
            </a:avLst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026653-9CDA-AAD9-F08E-5F06ABD92C5A}"/>
              </a:ext>
            </a:extLst>
          </p:cNvPr>
          <p:cNvSpPr/>
          <p:nvPr/>
        </p:nvSpPr>
        <p:spPr>
          <a:xfrm>
            <a:off x="998889" y="8444886"/>
            <a:ext cx="850231" cy="863600"/>
          </a:xfrm>
          <a:prstGeom prst="roundRect">
            <a:avLst/>
          </a:prstGeom>
          <a:solidFill>
            <a:srgbClr val="001A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3600"/>
              <a:t>🤖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318B48-9D0D-D181-50E0-2E8197AA08DB}"/>
              </a:ext>
            </a:extLst>
          </p:cNvPr>
          <p:cNvSpPr/>
          <p:nvPr/>
        </p:nvSpPr>
        <p:spPr>
          <a:xfrm>
            <a:off x="998889" y="9839923"/>
            <a:ext cx="850231" cy="863600"/>
          </a:xfrm>
          <a:prstGeom prst="roundRect">
            <a:avLst/>
          </a:prstGeom>
          <a:solidFill>
            <a:srgbClr val="001A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indent="0" algn="ctr">
              <a:buNone/>
            </a:pPr>
            <a:r>
              <a:rPr lang="en-DE" sz="3600" b="0" i="0">
                <a:solidFill>
                  <a:schemeClr val="bg1"/>
                </a:solidFill>
                <a:effectLst/>
                <a:latin typeface="+mj-lt"/>
              </a:rPr>
              <a:t>💾</a:t>
            </a:r>
            <a:endParaRPr lang="en-US" sz="3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1CE642-8877-5E1C-D64B-EC6172A813F5}"/>
              </a:ext>
            </a:extLst>
          </p:cNvPr>
          <p:cNvSpPr/>
          <p:nvPr/>
        </p:nvSpPr>
        <p:spPr>
          <a:xfrm>
            <a:off x="998888" y="11234960"/>
            <a:ext cx="850231" cy="863600"/>
          </a:xfrm>
          <a:prstGeom prst="roundRect">
            <a:avLst/>
          </a:prstGeom>
          <a:solidFill>
            <a:srgbClr val="001A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3600"/>
              <a:t>🗨️</a:t>
            </a:r>
          </a:p>
        </p:txBody>
      </p:sp>
    </p:spTree>
    <p:extLst>
      <p:ext uri="{BB962C8B-B14F-4D97-AF65-F5344CB8AC3E}">
        <p14:creationId xmlns:p14="http://schemas.microsoft.com/office/powerpoint/2010/main" val="172869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ircle/>
      </p:transition>
    </mc:Choice>
    <mc:Fallback xmlns="">
      <p:transition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D4E9-4A93-3072-A2DA-A2FC29AA0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183"/>
            <a:ext cx="5867400" cy="1517968"/>
          </a:xfrm>
        </p:spPr>
        <p:txBody>
          <a:bodyPr>
            <a:normAutofit/>
          </a:bodyPr>
          <a:lstStyle/>
          <a:p>
            <a:pPr algn="ctr"/>
            <a:r>
              <a:rPr lang="en-US" sz="6000" b="1">
                <a:solidFill>
                  <a:srgbClr val="001A5E"/>
                </a:solidFill>
                <a:latin typeface="Google Sans" panose="020B0503030502040204" pitchFamily="34" charset="0"/>
              </a:rPr>
              <a:t>QAChat</a:t>
            </a:r>
            <a:endParaRPr lang="en-DE" sz="6000" b="1">
              <a:solidFill>
                <a:srgbClr val="001A5E"/>
              </a:solidFill>
              <a:latin typeface="Google Sans" panose="020B0503030502040204" pitchFamily="34" charset="0"/>
            </a:endParaRPr>
          </a:p>
        </p:txBody>
      </p:sp>
      <p:graphicFrame>
        <p:nvGraphicFramePr>
          <p:cNvPr id="1042" name="Content Placeholder 2">
            <a:extLst>
              <a:ext uri="{FF2B5EF4-FFF2-40B4-BE49-F238E27FC236}">
                <a16:creationId xmlns:a16="http://schemas.microsoft.com/office/drawing/2014/main" id="{8F9D2BBF-4A81-33CD-328B-D04A66AA22D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150088"/>
          <a:ext cx="5867400" cy="3903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C32D2C2C-4211-717F-172F-3A2B5F60A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" b="25"/>
          <a:stretch/>
        </p:blipFill>
        <p:spPr bwMode="auto">
          <a:xfrm>
            <a:off x="8114369" y="780611"/>
            <a:ext cx="1137786" cy="74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oldest university in Germany, FAU announced a new vision of its mission">
            <a:extLst>
              <a:ext uri="{FF2B5EF4-FFF2-40B4-BE49-F238E27FC236}">
                <a16:creationId xmlns:a16="http://schemas.microsoft.com/office/drawing/2014/main" id="{D71300B4-89DD-5EE1-71AB-42EDF6F902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9" b="15339"/>
          <a:stretch/>
        </p:blipFill>
        <p:spPr bwMode="auto">
          <a:xfrm>
            <a:off x="9510753" y="780611"/>
            <a:ext cx="1843047" cy="74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CD6038F-25AE-30CE-162F-9CA45D1AF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25128" y="780611"/>
            <a:ext cx="729759" cy="74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C65FB69-D270-1EC0-6998-49C074F2D1CC}"/>
              </a:ext>
            </a:extLst>
          </p:cNvPr>
          <p:cNvGrpSpPr/>
          <p:nvPr/>
        </p:nvGrpSpPr>
        <p:grpSpPr>
          <a:xfrm>
            <a:off x="838200" y="629953"/>
            <a:ext cx="1147916" cy="1113792"/>
            <a:chOff x="838200" y="629953"/>
            <a:chExt cx="1147916" cy="111379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60D13EB-30DD-33B2-F00D-7002E281FC3A}"/>
                </a:ext>
              </a:extLst>
            </p:cNvPr>
            <p:cNvSpPr/>
            <p:nvPr/>
          </p:nvSpPr>
          <p:spPr>
            <a:xfrm>
              <a:off x="838200" y="629953"/>
              <a:ext cx="1147916" cy="1113792"/>
            </a:xfrm>
            <a:prstGeom prst="ellipse">
              <a:avLst/>
            </a:prstGeom>
            <a:ln>
              <a:solidFill>
                <a:srgbClr val="001A5E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69C23CE-2FE2-EB0F-0B97-1023C1F82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" r="138"/>
            <a:stretch/>
          </p:blipFill>
          <p:spPr bwMode="auto">
            <a:xfrm>
              <a:off x="1000760" y="722690"/>
              <a:ext cx="812918" cy="863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7317941-D3A6-B357-495B-4B24FF4DE81E}"/>
              </a:ext>
            </a:extLst>
          </p:cNvPr>
          <p:cNvSpPr/>
          <p:nvPr/>
        </p:nvSpPr>
        <p:spPr>
          <a:xfrm>
            <a:off x="7124244" y="2150086"/>
            <a:ext cx="4217739" cy="3903867"/>
          </a:xfrm>
          <a:prstGeom prst="roundRect">
            <a:avLst>
              <a:gd name="adj" fmla="val 1782"/>
            </a:avLst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3B544D-6082-3DD3-CDD1-C2BF3C0496BA}"/>
              </a:ext>
            </a:extLst>
          </p:cNvPr>
          <p:cNvSpPr/>
          <p:nvPr/>
        </p:nvSpPr>
        <p:spPr>
          <a:xfrm>
            <a:off x="998889" y="2275182"/>
            <a:ext cx="850231" cy="863600"/>
          </a:xfrm>
          <a:prstGeom prst="roundRect">
            <a:avLst/>
          </a:prstGeom>
          <a:solidFill>
            <a:srgbClr val="001A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3600"/>
              <a:t>🤖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E8FB71-55EC-160A-F81D-055C40B4864E}"/>
              </a:ext>
            </a:extLst>
          </p:cNvPr>
          <p:cNvSpPr/>
          <p:nvPr/>
        </p:nvSpPr>
        <p:spPr>
          <a:xfrm>
            <a:off x="998889" y="3670219"/>
            <a:ext cx="850231" cy="863600"/>
          </a:xfrm>
          <a:prstGeom prst="roundRect">
            <a:avLst/>
          </a:prstGeom>
          <a:solidFill>
            <a:srgbClr val="001A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indent="0" algn="ctr">
              <a:buNone/>
            </a:pPr>
            <a:r>
              <a:rPr lang="en-DE" sz="3600" b="0" i="0">
                <a:solidFill>
                  <a:schemeClr val="bg1"/>
                </a:solidFill>
                <a:effectLst/>
                <a:latin typeface="+mj-lt"/>
              </a:rPr>
              <a:t>💾</a:t>
            </a:r>
            <a:endParaRPr lang="en-US" sz="3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32357C-E78B-FD43-4A85-C1874921598F}"/>
              </a:ext>
            </a:extLst>
          </p:cNvPr>
          <p:cNvSpPr/>
          <p:nvPr/>
        </p:nvSpPr>
        <p:spPr>
          <a:xfrm>
            <a:off x="998888" y="5065256"/>
            <a:ext cx="850231" cy="863600"/>
          </a:xfrm>
          <a:prstGeom prst="roundRect">
            <a:avLst/>
          </a:prstGeom>
          <a:solidFill>
            <a:srgbClr val="001A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3600"/>
              <a:t>🗨️</a:t>
            </a:r>
          </a:p>
        </p:txBody>
      </p:sp>
    </p:spTree>
    <p:extLst>
      <p:ext uri="{BB962C8B-B14F-4D97-AF65-F5344CB8AC3E}">
        <p14:creationId xmlns:p14="http://schemas.microsoft.com/office/powerpoint/2010/main" val="2138319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410B29BA-690C-1659-2309-46BE647D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1A5E"/>
                </a:solidFill>
                <a:latin typeface="Google Sans" panose="020B0503030502040204" pitchFamily="34" charset="0"/>
              </a:rPr>
              <a:t>Architecture</a:t>
            </a:r>
            <a:endParaRPr lang="en-DE" b="1">
              <a:solidFill>
                <a:srgbClr val="001A5E"/>
              </a:solidFill>
              <a:latin typeface="Google Sans" panose="020B0503030502040204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5BE202-5F3C-82EA-7103-68CB3922E14C}"/>
              </a:ext>
            </a:extLst>
          </p:cNvPr>
          <p:cNvGrpSpPr/>
          <p:nvPr/>
        </p:nvGrpSpPr>
        <p:grpSpPr>
          <a:xfrm>
            <a:off x="9370687" y="1710858"/>
            <a:ext cx="2127380" cy="1763486"/>
            <a:chOff x="9105960" y="1884198"/>
            <a:chExt cx="2127380" cy="1763486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E3ED40C-FFBF-737D-80E7-05FCF2F2754D}"/>
                </a:ext>
              </a:extLst>
            </p:cNvPr>
            <p:cNvSpPr/>
            <p:nvPr/>
          </p:nvSpPr>
          <p:spPr>
            <a:xfrm>
              <a:off x="9105960" y="1884198"/>
              <a:ext cx="2127380" cy="17634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tx1"/>
                </a:solidFill>
                <a:latin typeface="Google Sans" panose="020B0503030502040204" pitchFamily="34" charset="0"/>
              </a:endParaRP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5416BDC-3C08-8BB4-B146-0AF71A6B0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64334" y="2561211"/>
              <a:ext cx="1466618" cy="374017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2C8005D-0EA4-6A9E-C98D-118DBB0CF87D}"/>
              </a:ext>
            </a:extLst>
          </p:cNvPr>
          <p:cNvGrpSpPr/>
          <p:nvPr/>
        </p:nvGrpSpPr>
        <p:grpSpPr>
          <a:xfrm>
            <a:off x="693933" y="1635793"/>
            <a:ext cx="1773220" cy="1481762"/>
            <a:chOff x="429206" y="1828798"/>
            <a:chExt cx="1773220" cy="1481762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E0C562E-06E5-CB48-0AD5-1929A92C7489}"/>
                </a:ext>
              </a:extLst>
            </p:cNvPr>
            <p:cNvSpPr/>
            <p:nvPr/>
          </p:nvSpPr>
          <p:spPr>
            <a:xfrm>
              <a:off x="429206" y="1828798"/>
              <a:ext cx="1773220" cy="148176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r>
                <a:rPr lang="en-US">
                  <a:solidFill>
                    <a:schemeClr val="tx1"/>
                  </a:solidFill>
                  <a:latin typeface="Google Sans" panose="020B0503030502040204" pitchFamily="34" charset="0"/>
                </a:rPr>
                <a:t>Pages</a:t>
              </a: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C4428C45-8238-4EBD-3571-A32108C56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2871" y="1988969"/>
              <a:ext cx="1021551" cy="128195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37BDBF9-04C9-8D2E-6C8E-D0BBC1A6F8FA}"/>
                </a:ext>
              </a:extLst>
            </p:cNvPr>
            <p:cNvGrpSpPr/>
            <p:nvPr/>
          </p:nvGrpSpPr>
          <p:grpSpPr>
            <a:xfrm>
              <a:off x="773204" y="2376241"/>
              <a:ext cx="1159678" cy="391154"/>
              <a:chOff x="911760" y="2357469"/>
              <a:chExt cx="1159678" cy="391154"/>
            </a:xfrm>
          </p:grpSpPr>
          <p:pic>
            <p:nvPicPr>
              <p:cNvPr id="19" name="Graphic 18" descr="Paper outline">
                <a:extLst>
                  <a:ext uri="{FF2B5EF4-FFF2-40B4-BE49-F238E27FC236}">
                    <a16:creationId xmlns:a16="http://schemas.microsoft.com/office/drawing/2014/main" id="{C949BAB0-5D5F-2210-16DF-5F14A07A5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1760" y="2357470"/>
                <a:ext cx="386875" cy="386875"/>
              </a:xfrm>
              <a:prstGeom prst="rect">
                <a:avLst/>
              </a:prstGeom>
            </p:spPr>
          </p:pic>
          <p:pic>
            <p:nvPicPr>
              <p:cNvPr id="46" name="Graphic 45" descr="Paper outline">
                <a:extLst>
                  <a:ext uri="{FF2B5EF4-FFF2-40B4-BE49-F238E27FC236}">
                    <a16:creationId xmlns:a16="http://schemas.microsoft.com/office/drawing/2014/main" id="{DA72E18C-9425-E4A9-99D8-A3FAB40BE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298635" y="2357469"/>
                <a:ext cx="386875" cy="386875"/>
              </a:xfrm>
              <a:prstGeom prst="rect">
                <a:avLst/>
              </a:prstGeom>
            </p:spPr>
          </p:pic>
          <p:pic>
            <p:nvPicPr>
              <p:cNvPr id="47" name="Graphic 46" descr="Paper outline">
                <a:extLst>
                  <a:ext uri="{FF2B5EF4-FFF2-40B4-BE49-F238E27FC236}">
                    <a16:creationId xmlns:a16="http://schemas.microsoft.com/office/drawing/2014/main" id="{EBB40776-C697-2BAA-F4F7-3691C3EAF6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84563" y="2361748"/>
                <a:ext cx="386875" cy="386875"/>
              </a:xfrm>
              <a:prstGeom prst="rect">
                <a:avLst/>
              </a:prstGeom>
            </p:spPr>
          </p:pic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EA70CBE-15B9-4CA3-B3A7-6ED53D3DB4C7}"/>
              </a:ext>
            </a:extLst>
          </p:cNvPr>
          <p:cNvGrpSpPr/>
          <p:nvPr/>
        </p:nvGrpSpPr>
        <p:grpSpPr>
          <a:xfrm>
            <a:off x="693933" y="5011113"/>
            <a:ext cx="1773220" cy="1481762"/>
            <a:chOff x="429206" y="5204118"/>
            <a:chExt cx="1773220" cy="148176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75A14A3-EA69-E978-0BE1-B8D86E8697CA}"/>
                </a:ext>
              </a:extLst>
            </p:cNvPr>
            <p:cNvSpPr/>
            <p:nvPr/>
          </p:nvSpPr>
          <p:spPr>
            <a:xfrm>
              <a:off x="429206" y="5204118"/>
              <a:ext cx="1773220" cy="148176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r>
                <a:rPr lang="en-US">
                  <a:solidFill>
                    <a:schemeClr val="tx1"/>
                  </a:solidFill>
                  <a:latin typeface="Google Sans" panose="020B0503030502040204" pitchFamily="34" charset="0"/>
                </a:rPr>
                <a:t>Documents</a:t>
              </a:r>
            </a:p>
          </p:txBody>
        </p:sp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2A9D364D-AAA7-5C08-B25E-7DC4ED58D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871" y="5362018"/>
              <a:ext cx="919202" cy="253700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48AEFBC-0BC6-EABB-299C-5F4C760C2B4C}"/>
                </a:ext>
              </a:extLst>
            </p:cNvPr>
            <p:cNvGrpSpPr/>
            <p:nvPr/>
          </p:nvGrpSpPr>
          <p:grpSpPr>
            <a:xfrm>
              <a:off x="741530" y="5745640"/>
              <a:ext cx="1148571" cy="398717"/>
              <a:chOff x="872605" y="5739719"/>
              <a:chExt cx="1148571" cy="398717"/>
            </a:xfrm>
          </p:grpSpPr>
          <p:pic>
            <p:nvPicPr>
              <p:cNvPr id="35" name="Graphic 34" descr="Document outline">
                <a:extLst>
                  <a:ext uri="{FF2B5EF4-FFF2-40B4-BE49-F238E27FC236}">
                    <a16:creationId xmlns:a16="http://schemas.microsoft.com/office/drawing/2014/main" id="{559FC17F-418D-74F2-D69C-E0773B7471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72605" y="5751561"/>
                <a:ext cx="386875" cy="386875"/>
              </a:xfrm>
              <a:prstGeom prst="rect">
                <a:avLst/>
              </a:prstGeom>
            </p:spPr>
          </p:pic>
          <p:pic>
            <p:nvPicPr>
              <p:cNvPr id="42" name="Graphic 41" descr="Document outline">
                <a:extLst>
                  <a:ext uri="{FF2B5EF4-FFF2-40B4-BE49-F238E27FC236}">
                    <a16:creationId xmlns:a16="http://schemas.microsoft.com/office/drawing/2014/main" id="{AB0F4B0B-B72C-F4B3-972F-8AF3E6E5D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253453" y="5739719"/>
                <a:ext cx="386875" cy="386875"/>
              </a:xfrm>
              <a:prstGeom prst="rect">
                <a:avLst/>
              </a:prstGeom>
            </p:spPr>
          </p:pic>
          <p:pic>
            <p:nvPicPr>
              <p:cNvPr id="43" name="Graphic 42" descr="Document outline">
                <a:extLst>
                  <a:ext uri="{FF2B5EF4-FFF2-40B4-BE49-F238E27FC236}">
                    <a16:creationId xmlns:a16="http://schemas.microsoft.com/office/drawing/2014/main" id="{6121C613-660A-02AC-73FC-311B94FCA7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634301" y="5739719"/>
                <a:ext cx="386875" cy="386875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7400B93-479C-EF00-2716-2C2563556173}"/>
              </a:ext>
            </a:extLst>
          </p:cNvPr>
          <p:cNvGrpSpPr/>
          <p:nvPr/>
        </p:nvGrpSpPr>
        <p:grpSpPr>
          <a:xfrm>
            <a:off x="6367476" y="4176024"/>
            <a:ext cx="2306898" cy="1763486"/>
            <a:chOff x="7041577" y="4077118"/>
            <a:chExt cx="2306898" cy="1763486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C42FAE8-CDC1-107B-6981-02FC100A78F9}"/>
                </a:ext>
              </a:extLst>
            </p:cNvPr>
            <p:cNvSpPr/>
            <p:nvPr/>
          </p:nvSpPr>
          <p:spPr>
            <a:xfrm>
              <a:off x="7041577" y="4077118"/>
              <a:ext cx="2306898" cy="17634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r>
                <a:rPr lang="en-US">
                  <a:solidFill>
                    <a:schemeClr val="tx1"/>
                  </a:solidFill>
                  <a:latin typeface="Google Sans" panose="020B0503030502040204" pitchFamily="34" charset="0"/>
                </a:rPr>
                <a:t>Vector Database</a:t>
              </a:r>
              <a:endParaRPr lang="en-DE">
                <a:solidFill>
                  <a:schemeClr val="tx1"/>
                </a:solidFill>
                <a:latin typeface="Google Sans" panose="020B0503030502040204" pitchFamily="34" charset="0"/>
              </a:endParaRPr>
            </a:p>
          </p:txBody>
        </p:sp>
        <p:pic>
          <p:nvPicPr>
            <p:cNvPr id="40" name="Picture 39" descr="A yellow and green hexagon logo&#10;&#10;Description automatically generated">
              <a:extLst>
                <a:ext uri="{FF2B5EF4-FFF2-40B4-BE49-F238E27FC236}">
                  <a16:creationId xmlns:a16="http://schemas.microsoft.com/office/drawing/2014/main" id="{3E630B9C-617B-650A-BD93-9246E45F5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853" y="4202908"/>
              <a:ext cx="841380" cy="282634"/>
            </a:xfrm>
            <a:prstGeom prst="rect">
              <a:avLst/>
            </a:prstGeom>
          </p:spPr>
        </p:pic>
        <p:pic>
          <p:nvPicPr>
            <p:cNvPr id="60" name="Graphic 59" descr="Database outline">
              <a:extLst>
                <a:ext uri="{FF2B5EF4-FFF2-40B4-BE49-F238E27FC236}">
                  <a16:creationId xmlns:a16="http://schemas.microsoft.com/office/drawing/2014/main" id="{CBAC6E05-6CA5-0E87-653E-E17A46D05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944073" y="4679053"/>
              <a:ext cx="492709" cy="49270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A7890E-8256-442B-6794-885EDAF9B7F5}"/>
              </a:ext>
            </a:extLst>
          </p:cNvPr>
          <p:cNvGrpSpPr/>
          <p:nvPr/>
        </p:nvGrpSpPr>
        <p:grpSpPr>
          <a:xfrm>
            <a:off x="3084172" y="3182591"/>
            <a:ext cx="2355998" cy="1763486"/>
            <a:chOff x="3010674" y="3336550"/>
            <a:chExt cx="2355998" cy="1763486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B627CCA-3EBC-C335-E62C-3C4291013DB9}"/>
                </a:ext>
              </a:extLst>
            </p:cNvPr>
            <p:cNvSpPr/>
            <p:nvPr/>
          </p:nvSpPr>
          <p:spPr>
            <a:xfrm>
              <a:off x="3010674" y="3336550"/>
              <a:ext cx="2355998" cy="17634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r>
                <a:rPr lang="en-US">
                  <a:solidFill>
                    <a:schemeClr val="tx1"/>
                  </a:solidFill>
                  <a:latin typeface="Google Sans" panose="020B0503030502040204" pitchFamily="34" charset="0"/>
                </a:rPr>
                <a:t>Data Processing</a:t>
              </a:r>
              <a:endParaRPr lang="en-DE">
                <a:solidFill>
                  <a:schemeClr val="tx1"/>
                </a:solidFill>
                <a:latin typeface="Google Sans" panose="020B0503030502040204" pitchFamily="34" charset="0"/>
              </a:endParaRPr>
            </a:p>
          </p:txBody>
        </p:sp>
        <p:pic>
          <p:nvPicPr>
            <p:cNvPr id="62" name="Graphic 61" descr="Arrow circle outline">
              <a:extLst>
                <a:ext uri="{FF2B5EF4-FFF2-40B4-BE49-F238E27FC236}">
                  <a16:creationId xmlns:a16="http://schemas.microsoft.com/office/drawing/2014/main" id="{D0A14C4A-6E1C-DC64-79C1-F82A9626B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937980" y="3887002"/>
              <a:ext cx="492709" cy="492709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72F7C06-5E9A-0F75-EDDA-4D9B3770F2E5}"/>
              </a:ext>
            </a:extLst>
          </p:cNvPr>
          <p:cNvGrpSpPr/>
          <p:nvPr/>
        </p:nvGrpSpPr>
        <p:grpSpPr>
          <a:xfrm>
            <a:off x="693933" y="3323453"/>
            <a:ext cx="1773220" cy="1481762"/>
            <a:chOff x="429206" y="3516458"/>
            <a:chExt cx="1773220" cy="148176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051EAB3-EDF7-C56F-64AF-F54567CD820D}"/>
                </a:ext>
              </a:extLst>
            </p:cNvPr>
            <p:cNvSpPr/>
            <p:nvPr/>
          </p:nvSpPr>
          <p:spPr>
            <a:xfrm>
              <a:off x="429206" y="3516458"/>
              <a:ext cx="1773220" cy="148176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r>
                <a:rPr lang="en-US">
                  <a:solidFill>
                    <a:schemeClr val="tx1"/>
                  </a:solidFill>
                  <a:latin typeface="Google Sans" panose="020B0503030502040204" pitchFamily="34" charset="0"/>
                </a:rPr>
                <a:t>Messages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7B5364C-8193-78D9-B970-F23DAED1B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2872" y="3676250"/>
              <a:ext cx="712702" cy="181753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E072516-A046-580B-5884-57D9922186EA}"/>
                </a:ext>
              </a:extLst>
            </p:cNvPr>
            <p:cNvGrpSpPr/>
            <p:nvPr/>
          </p:nvGrpSpPr>
          <p:grpSpPr>
            <a:xfrm>
              <a:off x="862057" y="4054152"/>
              <a:ext cx="847034" cy="386875"/>
              <a:chOff x="1111224" y="4043060"/>
              <a:chExt cx="847034" cy="386875"/>
            </a:xfrm>
          </p:grpSpPr>
          <p:pic>
            <p:nvPicPr>
              <p:cNvPr id="13" name="Graphic 12" descr="Chat outline">
                <a:extLst>
                  <a:ext uri="{FF2B5EF4-FFF2-40B4-BE49-F238E27FC236}">
                    <a16:creationId xmlns:a16="http://schemas.microsoft.com/office/drawing/2014/main" id="{54AD8E7D-E5A6-D70C-6CEC-0D80A9B87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111224" y="4043060"/>
                <a:ext cx="386875" cy="386875"/>
              </a:xfrm>
              <a:prstGeom prst="rect">
                <a:avLst/>
              </a:prstGeom>
            </p:spPr>
          </p:pic>
          <p:pic>
            <p:nvPicPr>
              <p:cNvPr id="48" name="Graphic 47" descr="Chat outline">
                <a:extLst>
                  <a:ext uri="{FF2B5EF4-FFF2-40B4-BE49-F238E27FC236}">
                    <a16:creationId xmlns:a16="http://schemas.microsoft.com/office/drawing/2014/main" id="{5E14D65B-FD55-E35C-DBD5-ED11FB452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571383" y="4043060"/>
                <a:ext cx="386875" cy="386875"/>
              </a:xfrm>
              <a:prstGeom prst="rect">
                <a:avLst/>
              </a:prstGeom>
            </p:spPr>
          </p:pic>
        </p:grpSp>
      </p:grp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A52FFEC-8C52-BCF5-A04F-FBDC73E896E8}"/>
              </a:ext>
            </a:extLst>
          </p:cNvPr>
          <p:cNvCxnSpPr>
            <a:cxnSpLocks/>
            <a:stCxn id="24" idx="3"/>
            <a:endCxn id="28" idx="0"/>
          </p:cNvCxnSpPr>
          <p:nvPr/>
        </p:nvCxnSpPr>
        <p:spPr>
          <a:xfrm>
            <a:off x="2467153" y="2376674"/>
            <a:ext cx="1795018" cy="805917"/>
          </a:xfrm>
          <a:prstGeom prst="bentConnector2">
            <a:avLst/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3F347CE-3B64-BC50-549E-C7A2B943CF59}"/>
              </a:ext>
            </a:extLst>
          </p:cNvPr>
          <p:cNvCxnSpPr>
            <a:cxnSpLocks/>
            <a:stCxn id="7" idx="3"/>
            <a:endCxn id="28" idx="2"/>
          </p:cNvCxnSpPr>
          <p:nvPr/>
        </p:nvCxnSpPr>
        <p:spPr>
          <a:xfrm flipV="1">
            <a:off x="2467153" y="4946077"/>
            <a:ext cx="1795018" cy="805917"/>
          </a:xfrm>
          <a:prstGeom prst="bentConnector2">
            <a:avLst/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A31179-4BB3-8E39-2EFC-B96771901D9C}"/>
              </a:ext>
            </a:extLst>
          </p:cNvPr>
          <p:cNvCxnSpPr>
            <a:stCxn id="4" idx="3"/>
            <a:endCxn id="28" idx="1"/>
          </p:cNvCxnSpPr>
          <p:nvPr/>
        </p:nvCxnSpPr>
        <p:spPr>
          <a:xfrm>
            <a:off x="2467153" y="4064334"/>
            <a:ext cx="617019" cy="0"/>
          </a:xfrm>
          <a:prstGeom prst="straightConnector1">
            <a:avLst/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FF3E7017-70BA-0E78-775F-B181A731BC6B}"/>
              </a:ext>
            </a:extLst>
          </p:cNvPr>
          <p:cNvCxnSpPr>
            <a:cxnSpLocks/>
            <a:stCxn id="28" idx="3"/>
            <a:endCxn id="25" idx="1"/>
          </p:cNvCxnSpPr>
          <p:nvPr/>
        </p:nvCxnSpPr>
        <p:spPr>
          <a:xfrm>
            <a:off x="5440170" y="4064334"/>
            <a:ext cx="927306" cy="993433"/>
          </a:xfrm>
          <a:prstGeom prst="bentConnector3">
            <a:avLst>
              <a:gd name="adj1" fmla="val 50000"/>
            </a:avLst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52BB564-1179-8A36-A702-BEC67C3F3BA8}"/>
              </a:ext>
            </a:extLst>
          </p:cNvPr>
          <p:cNvCxnSpPr>
            <a:cxnSpLocks/>
            <a:stCxn id="25" idx="0"/>
            <a:endCxn id="27" idx="2"/>
          </p:cNvCxnSpPr>
          <p:nvPr/>
        </p:nvCxnSpPr>
        <p:spPr>
          <a:xfrm flipH="1" flipV="1">
            <a:off x="7517551" y="3474345"/>
            <a:ext cx="3374" cy="701679"/>
          </a:xfrm>
          <a:prstGeom prst="straightConnector1">
            <a:avLst/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8123A66-E832-1A08-E356-7C75827E280C}"/>
              </a:ext>
            </a:extLst>
          </p:cNvPr>
          <p:cNvCxnSpPr>
            <a:cxnSpLocks/>
          </p:cNvCxnSpPr>
          <p:nvPr/>
        </p:nvCxnSpPr>
        <p:spPr>
          <a:xfrm flipV="1">
            <a:off x="8674374" y="2968521"/>
            <a:ext cx="696313" cy="1"/>
          </a:xfrm>
          <a:prstGeom prst="straightConnector1">
            <a:avLst/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C9B90E9-5AD8-177B-788C-AE0C1A5E59B0}"/>
              </a:ext>
            </a:extLst>
          </p:cNvPr>
          <p:cNvCxnSpPr>
            <a:cxnSpLocks/>
          </p:cNvCxnSpPr>
          <p:nvPr/>
        </p:nvCxnSpPr>
        <p:spPr>
          <a:xfrm flipH="1">
            <a:off x="8674373" y="2339688"/>
            <a:ext cx="696313" cy="1"/>
          </a:xfrm>
          <a:prstGeom prst="straightConnector1">
            <a:avLst/>
          </a:prstGeom>
          <a:ln w="76200">
            <a:solidFill>
              <a:srgbClr val="001A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15EA63-3B20-254E-66CF-8D7A8BA60E68}"/>
              </a:ext>
            </a:extLst>
          </p:cNvPr>
          <p:cNvGrpSpPr/>
          <p:nvPr/>
        </p:nvGrpSpPr>
        <p:grpSpPr>
          <a:xfrm>
            <a:off x="6360727" y="1710859"/>
            <a:ext cx="2313647" cy="1763486"/>
            <a:chOff x="6360727" y="1710859"/>
            <a:chExt cx="2313647" cy="176348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5A7DC26-7D49-D667-3D6A-0D11D4234952}"/>
                </a:ext>
              </a:extLst>
            </p:cNvPr>
            <p:cNvSpPr/>
            <p:nvPr/>
          </p:nvSpPr>
          <p:spPr>
            <a:xfrm>
              <a:off x="6360727" y="1710859"/>
              <a:ext cx="2313647" cy="17634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endParaRPr lang="en-US">
                <a:solidFill>
                  <a:schemeClr val="tx1"/>
                </a:solidFill>
                <a:latin typeface="Google Sans" panose="020B0503030502040204" pitchFamily="34" charset="0"/>
              </a:endParaRPr>
            </a:p>
            <a:p>
              <a:pPr algn="ctr"/>
              <a:r>
                <a:rPr lang="en-US" err="1">
                  <a:solidFill>
                    <a:schemeClr val="tx1"/>
                  </a:solidFill>
                  <a:latin typeface="Google Sans" panose="020B0503030502040204" pitchFamily="34" charset="0"/>
                </a:rPr>
                <a:t>QABot</a:t>
              </a:r>
              <a:endParaRPr lang="en-DE">
                <a:solidFill>
                  <a:schemeClr val="tx1"/>
                </a:solidFill>
                <a:latin typeface="Google Sans" panose="020B0503030502040204" pitchFamily="34" charset="0"/>
              </a:endParaRPr>
            </a:p>
          </p:txBody>
        </p:sp>
        <p:pic>
          <p:nvPicPr>
            <p:cNvPr id="8" name="Graphic 7" descr="Robot outline">
              <a:extLst>
                <a:ext uri="{FF2B5EF4-FFF2-40B4-BE49-F238E27FC236}">
                  <a16:creationId xmlns:a16="http://schemas.microsoft.com/office/drawing/2014/main" id="{C9468E4D-B2C6-8767-E07E-205C2B88B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164149" y="2114353"/>
              <a:ext cx="704354" cy="70435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52849515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410B29BA-690C-1659-2309-46BE647D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1A5E"/>
                </a:solidFill>
                <a:latin typeface="Google Sans" panose="020B0503030502040204" pitchFamily="34" charset="0"/>
              </a:rPr>
              <a:t>Requirements</a:t>
            </a:r>
            <a:endParaRPr lang="en-DE" b="1">
              <a:solidFill>
                <a:srgbClr val="001A5E"/>
              </a:solidFill>
              <a:latin typeface="Google Sans" panose="020B050303050204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A7896C-AD43-56E5-6C7B-C5B8AE24C484}"/>
              </a:ext>
            </a:extLst>
          </p:cNvPr>
          <p:cNvGrpSpPr/>
          <p:nvPr/>
        </p:nvGrpSpPr>
        <p:grpSpPr>
          <a:xfrm>
            <a:off x="599766" y="4100052"/>
            <a:ext cx="8131279" cy="2580965"/>
            <a:chOff x="599766" y="4100052"/>
            <a:chExt cx="8131279" cy="2580965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005BC35-B663-CB04-6DFF-4BF463D0D6A8}"/>
                </a:ext>
              </a:extLst>
            </p:cNvPr>
            <p:cNvSpPr/>
            <p:nvPr/>
          </p:nvSpPr>
          <p:spPr>
            <a:xfrm>
              <a:off x="599766" y="4100052"/>
              <a:ext cx="8131279" cy="258096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>
                  <a:solidFill>
                    <a:srgbClr val="001A5E"/>
                  </a:solidFill>
                </a:rPr>
                <a:t>2. Data retrieval</a:t>
              </a:r>
              <a:r>
                <a:rPr lang="en-US" sz="3200">
                  <a:solidFill>
                    <a:srgbClr val="001A5E"/>
                  </a:solidFill>
                </a:rPr>
                <a:t> </a:t>
              </a:r>
              <a:r>
                <a:rPr lang="en-US" sz="3200" b="1">
                  <a:solidFill>
                    <a:srgbClr val="001A5E"/>
                  </a:solidFill>
                </a:rPr>
                <a:t>methods must be </a:t>
              </a:r>
              <a:r>
                <a:rPr lang="en-US" sz="3200">
                  <a:solidFill>
                    <a:srgbClr val="001A5E"/>
                  </a:solidFill>
                </a:rPr>
                <a:t> </a:t>
              </a:r>
              <a:r>
                <a:rPr lang="en-US" sz="3200" b="1">
                  <a:solidFill>
                    <a:srgbClr val="001A5E"/>
                  </a:solidFill>
                </a:rPr>
                <a:t>…</a:t>
              </a:r>
            </a:p>
            <a:p>
              <a:pPr algn="ctr"/>
              <a:endParaRPr lang="en-US" sz="1100">
                <a:solidFill>
                  <a:srgbClr val="001A5E"/>
                </a:solidFill>
              </a:endParaRPr>
            </a:p>
            <a:p>
              <a:r>
                <a:rPr lang="en-US">
                  <a:solidFill>
                    <a:srgbClr val="001A5E"/>
                  </a:solidFill>
                </a:rPr>
                <a:t>2.1  able to retrieve from </a:t>
              </a:r>
              <a:r>
                <a:rPr lang="en-US" b="1" u="sng">
                  <a:solidFill>
                    <a:srgbClr val="001A5E"/>
                  </a:solidFill>
                </a:rPr>
                <a:t>Confluence, Slack and Google Drive</a:t>
              </a:r>
            </a:p>
            <a:p>
              <a:r>
                <a:rPr lang="en-US">
                  <a:solidFill>
                    <a:srgbClr val="001A5E"/>
                  </a:solidFill>
                </a:rPr>
                <a:t>2.2  able to work with </a:t>
              </a:r>
              <a:r>
                <a:rPr lang="en-US" b="1" u="sng">
                  <a:solidFill>
                    <a:srgbClr val="001A5E"/>
                  </a:solidFill>
                </a:rPr>
                <a:t>German</a:t>
              </a:r>
              <a:r>
                <a:rPr lang="en-US">
                  <a:solidFill>
                    <a:srgbClr val="001A5E"/>
                  </a:solidFill>
                </a:rPr>
                <a:t> text</a:t>
              </a:r>
            </a:p>
            <a:p>
              <a:r>
                <a:rPr lang="en-US">
                  <a:solidFill>
                    <a:srgbClr val="001A5E"/>
                  </a:solidFill>
                </a:rPr>
                <a:t>2.3  able to </a:t>
              </a:r>
              <a:r>
                <a:rPr lang="en-US" b="1" u="sng">
                  <a:solidFill>
                    <a:srgbClr val="001A5E"/>
                  </a:solidFill>
                </a:rPr>
                <a:t>exclude certain data </a:t>
              </a:r>
              <a:r>
                <a:rPr lang="en-US">
                  <a:solidFill>
                    <a:srgbClr val="001A5E"/>
                  </a:solidFill>
                </a:rPr>
                <a:t>sources that are on a </a:t>
              </a:r>
              <a:r>
                <a:rPr lang="en-US" b="1" u="sng">
                  <a:solidFill>
                    <a:srgbClr val="001A5E"/>
                  </a:solidFill>
                </a:rPr>
                <a:t>blacklist</a:t>
              </a:r>
            </a:p>
            <a:p>
              <a:r>
                <a:rPr lang="en-US">
                  <a:solidFill>
                    <a:srgbClr val="001A5E"/>
                  </a:solidFill>
                </a:rPr>
                <a:t>2.4  </a:t>
              </a:r>
              <a:r>
                <a:rPr lang="en-US" b="1" u="sng">
                  <a:solidFill>
                    <a:srgbClr val="001A5E"/>
                  </a:solidFill>
                </a:rPr>
                <a:t>automated</a:t>
              </a:r>
              <a:r>
                <a:rPr lang="en-US">
                  <a:solidFill>
                    <a:srgbClr val="001A5E"/>
                  </a:solidFill>
                </a:rPr>
                <a:t> and must run on a </a:t>
              </a:r>
              <a:r>
                <a:rPr lang="en-US" b="1" u="sng">
                  <a:solidFill>
                    <a:srgbClr val="001A5E"/>
                  </a:solidFill>
                </a:rPr>
                <a:t>schedule</a:t>
              </a:r>
            </a:p>
          </p:txBody>
        </p:sp>
        <p:pic>
          <p:nvPicPr>
            <p:cNvPr id="5" name="Graphic 4" descr="Magnifying glass outline">
              <a:extLst>
                <a:ext uri="{FF2B5EF4-FFF2-40B4-BE49-F238E27FC236}">
                  <a16:creationId xmlns:a16="http://schemas.microsoft.com/office/drawing/2014/main" id="{F0783E6D-582D-B31E-F0A0-2E4F62FF3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56877" y="5928629"/>
              <a:ext cx="533458" cy="53345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3F8F98-BB79-9547-4C42-0AC39761A8AB}"/>
              </a:ext>
            </a:extLst>
          </p:cNvPr>
          <p:cNvGrpSpPr/>
          <p:nvPr/>
        </p:nvGrpSpPr>
        <p:grpSpPr>
          <a:xfrm>
            <a:off x="8878529" y="1690688"/>
            <a:ext cx="2713705" cy="4990329"/>
            <a:chOff x="8878529" y="1690688"/>
            <a:chExt cx="2713705" cy="499032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932413B-FF2F-1847-12E3-8CA44AC24B06}"/>
                </a:ext>
              </a:extLst>
            </p:cNvPr>
            <p:cNvSpPr/>
            <p:nvPr/>
          </p:nvSpPr>
          <p:spPr>
            <a:xfrm>
              <a:off x="8878529" y="1690688"/>
              <a:ext cx="2713705" cy="499032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>
                  <a:solidFill>
                    <a:srgbClr val="001A5E"/>
                  </a:solidFill>
                  <a:latin typeface="Google Sans" panose="020B0503030502040204" pitchFamily="34" charset="0"/>
                </a:rPr>
                <a:t>3. Policy</a:t>
              </a:r>
            </a:p>
            <a:p>
              <a:endParaRPr lang="en-US">
                <a:solidFill>
                  <a:srgbClr val="001A5E"/>
                </a:solidFill>
                <a:latin typeface="Google Sans" panose="020B0503030502040204" pitchFamily="34" charset="0"/>
              </a:endParaRPr>
            </a:p>
            <a:p>
              <a:r>
                <a:rPr lang="en-US">
                  <a:solidFill>
                    <a:srgbClr val="001A5E"/>
                  </a:solidFill>
                  <a:latin typeface="Google Sans" panose="020B0503030502040204" pitchFamily="34" charset="0"/>
                </a:rPr>
                <a:t>Product must only use services that </a:t>
              </a:r>
              <a:r>
                <a:rPr lang="en-US" b="1" u="sng">
                  <a:solidFill>
                    <a:srgbClr val="001A5E"/>
                  </a:solidFill>
                  <a:latin typeface="Google Sans" panose="020B0503030502040204" pitchFamily="34" charset="0"/>
                </a:rPr>
                <a:t>comply with the company's security policy</a:t>
              </a:r>
            </a:p>
          </p:txBody>
        </p:sp>
        <p:pic>
          <p:nvPicPr>
            <p:cNvPr id="7" name="Graphic 6" descr="Court outline">
              <a:extLst>
                <a:ext uri="{FF2B5EF4-FFF2-40B4-BE49-F238E27FC236}">
                  <a16:creationId xmlns:a16="http://schemas.microsoft.com/office/drawing/2014/main" id="{0707FE27-C3EC-AC9B-A85A-6175D8A7A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20342" y="5928629"/>
              <a:ext cx="533458" cy="53345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32C723-570E-0A29-3D7D-E0C5BB7156CB}"/>
              </a:ext>
            </a:extLst>
          </p:cNvPr>
          <p:cNvGrpSpPr/>
          <p:nvPr/>
        </p:nvGrpSpPr>
        <p:grpSpPr>
          <a:xfrm>
            <a:off x="599767" y="1690688"/>
            <a:ext cx="8131279" cy="2281544"/>
            <a:chOff x="599767" y="1690688"/>
            <a:chExt cx="8131279" cy="228154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5EE9243-3346-75EC-8019-58AB3D6253ED}"/>
                </a:ext>
              </a:extLst>
            </p:cNvPr>
            <p:cNvSpPr/>
            <p:nvPr/>
          </p:nvSpPr>
          <p:spPr>
            <a:xfrm>
              <a:off x="599767" y="1690688"/>
              <a:ext cx="8131279" cy="228154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>
                  <a:solidFill>
                    <a:srgbClr val="001A5E"/>
                  </a:solidFill>
                </a:rPr>
                <a:t>1. Chatbot must …</a:t>
              </a:r>
              <a:endParaRPr lang="en-US" sz="2000">
                <a:solidFill>
                  <a:srgbClr val="001A5E"/>
                </a:solidFill>
              </a:endParaRPr>
            </a:p>
            <a:p>
              <a:endParaRPr lang="en-US" sz="1100">
                <a:solidFill>
                  <a:srgbClr val="001A5E"/>
                </a:solidFill>
              </a:endParaRPr>
            </a:p>
            <a:p>
              <a:r>
                <a:rPr lang="en-US" sz="2000">
                  <a:solidFill>
                    <a:srgbClr val="001A5E"/>
                  </a:solidFill>
                </a:rPr>
                <a:t>1.1  be available as a </a:t>
              </a:r>
              <a:r>
                <a:rPr lang="en-US" sz="2000" b="1" u="sng">
                  <a:solidFill>
                    <a:srgbClr val="001A5E"/>
                  </a:solidFill>
                </a:rPr>
                <a:t>Slack</a:t>
              </a:r>
              <a:r>
                <a:rPr lang="en-US" sz="2000" u="sng">
                  <a:solidFill>
                    <a:srgbClr val="001A5E"/>
                  </a:solidFill>
                </a:rPr>
                <a:t> </a:t>
              </a:r>
              <a:r>
                <a:rPr lang="en-US" sz="2000" b="1" u="sng">
                  <a:solidFill>
                    <a:srgbClr val="001A5E"/>
                  </a:solidFill>
                </a:rPr>
                <a:t>integration</a:t>
              </a:r>
            </a:p>
            <a:p>
              <a:r>
                <a:rPr lang="en-US" sz="2000">
                  <a:solidFill>
                    <a:srgbClr val="001A5E"/>
                  </a:solidFill>
                </a:rPr>
                <a:t>1.2  be able to </a:t>
              </a:r>
              <a:r>
                <a:rPr lang="en-US" sz="2000" b="1" u="sng">
                  <a:solidFill>
                    <a:srgbClr val="001A5E"/>
                  </a:solidFill>
                </a:rPr>
                <a:t>respond with company-specific information</a:t>
              </a:r>
            </a:p>
            <a:p>
              <a:r>
                <a:rPr lang="en-US" sz="2000">
                  <a:solidFill>
                    <a:srgbClr val="001A5E"/>
                  </a:solidFill>
                </a:rPr>
                <a:t>1.3  support the </a:t>
              </a:r>
              <a:r>
                <a:rPr lang="en-US" sz="2000" b="1" u="sng">
                  <a:solidFill>
                    <a:srgbClr val="001A5E"/>
                  </a:solidFill>
                </a:rPr>
                <a:t>German language</a:t>
              </a:r>
              <a:endParaRPr lang="en-DE" sz="2000" b="1" u="sng">
                <a:solidFill>
                  <a:srgbClr val="001A5E"/>
                </a:solidFill>
              </a:endParaRPr>
            </a:p>
          </p:txBody>
        </p:sp>
        <p:pic>
          <p:nvPicPr>
            <p:cNvPr id="9" name="Graphic 8" descr="Chat outline">
              <a:extLst>
                <a:ext uri="{FF2B5EF4-FFF2-40B4-BE49-F238E27FC236}">
                  <a16:creationId xmlns:a16="http://schemas.microsoft.com/office/drawing/2014/main" id="{3AA8F50C-861F-66D0-39A1-A6DF517DF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6877" y="3385665"/>
              <a:ext cx="533458" cy="53345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03112451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D75F-FC79-E248-6AE3-35A983734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DAY - PRESENTATION (10 min)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1078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410B29BA-690C-1659-2309-46BE647D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5249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1A5E"/>
                </a:solidFill>
                <a:latin typeface="Google Sans" panose="020B0503030502040204" pitchFamily="34" charset="0"/>
              </a:rPr>
              <a:t>Demo</a:t>
            </a:r>
            <a:endParaRPr lang="en-DE" b="1">
              <a:solidFill>
                <a:srgbClr val="001A5E"/>
              </a:solidFill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006857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CFC29372-D2A5-DAEE-102A-65C9AAC25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4753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1A5E"/>
                </a:solidFill>
              </a:rPr>
              <a:t>QAChat Team</a:t>
            </a:r>
            <a:endParaRPr lang="en-DE" b="1">
              <a:solidFill>
                <a:srgbClr val="001A5E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6969A3-F432-DDB1-CC2F-C7E1DA5DC8E3}"/>
              </a:ext>
            </a:extLst>
          </p:cNvPr>
          <p:cNvGrpSpPr/>
          <p:nvPr/>
        </p:nvGrpSpPr>
        <p:grpSpPr>
          <a:xfrm>
            <a:off x="3260035" y="8395375"/>
            <a:ext cx="6102627" cy="3531566"/>
            <a:chOff x="3230217" y="1825625"/>
            <a:chExt cx="6102627" cy="3531566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FFA2C366-7FB0-B50D-319C-46494D434B30}"/>
                </a:ext>
              </a:extLst>
            </p:cNvPr>
            <p:cNvSpPr txBox="1">
              <a:spLocks/>
            </p:cNvSpPr>
            <p:nvPr/>
          </p:nvSpPr>
          <p:spPr>
            <a:xfrm>
              <a:off x="3230217" y="1825625"/>
              <a:ext cx="2514600" cy="35315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</a:rPr>
                <a:t>Developer</a:t>
              </a:r>
            </a:p>
            <a:p>
              <a:pPr marL="0" indent="0" algn="r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</a:rPr>
                <a:t>Developer</a:t>
              </a:r>
              <a:endParaRPr lang="en-DE">
                <a:solidFill>
                  <a:srgbClr val="001A5E"/>
                </a:solidFill>
              </a:endParaRPr>
            </a:p>
            <a:p>
              <a:pPr marL="0" indent="0" algn="r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</a:rPr>
                <a:t>Developer</a:t>
              </a:r>
              <a:endParaRPr lang="en-DE">
                <a:solidFill>
                  <a:srgbClr val="001A5E"/>
                </a:solidFill>
              </a:endParaRPr>
            </a:p>
            <a:p>
              <a:pPr marL="0" indent="0" algn="r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</a:rPr>
                <a:t>Developer</a:t>
              </a:r>
              <a:endParaRPr lang="en-DE">
                <a:solidFill>
                  <a:srgbClr val="001A5E"/>
                </a:solidFill>
              </a:endParaRPr>
            </a:p>
            <a:p>
              <a:pPr marL="0" indent="0" algn="r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</a:rPr>
                <a:t>Developer</a:t>
              </a:r>
              <a:endParaRPr lang="en-DE">
                <a:solidFill>
                  <a:srgbClr val="001A5E"/>
                </a:solidFill>
              </a:endParaRPr>
            </a:p>
            <a:p>
              <a:pPr marL="0" indent="0" algn="r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</a:rPr>
                <a:t>Developer</a:t>
              </a:r>
            </a:p>
            <a:p>
              <a:pPr marL="0" indent="0" algn="r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</a:rPr>
                <a:t>Product Owner</a:t>
              </a:r>
            </a:p>
            <a:p>
              <a:pPr marL="0" indent="0" algn="r">
                <a:buNone/>
              </a:pPr>
              <a:r>
                <a:rPr lang="en-US">
                  <a:solidFill>
                    <a:srgbClr val="001A5E"/>
                  </a:solidFill>
                </a:rPr>
                <a:t>Product Owner</a:t>
              </a:r>
            </a:p>
            <a:p>
              <a:pPr marL="0" indent="0" algn="r">
                <a:buNone/>
              </a:pPr>
              <a:r>
                <a:rPr lang="en-US">
                  <a:solidFill>
                    <a:srgbClr val="001A5E"/>
                  </a:solidFill>
                </a:rPr>
                <a:t>Scrum Master</a:t>
              </a:r>
            </a:p>
            <a:p>
              <a:pPr marL="0" indent="0" algn="r">
                <a:buFont typeface="Arial" panose="020B0604020202020204" pitchFamily="34" charset="0"/>
                <a:buNone/>
              </a:pPr>
              <a:endParaRPr lang="en-US">
                <a:solidFill>
                  <a:srgbClr val="001A5E"/>
                </a:solidFill>
              </a:endParaRP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47A8E256-10C0-737A-8AF9-39D7CB1B01BB}"/>
                </a:ext>
              </a:extLst>
            </p:cNvPr>
            <p:cNvSpPr txBox="1">
              <a:spLocks/>
            </p:cNvSpPr>
            <p:nvPr/>
          </p:nvSpPr>
          <p:spPr>
            <a:xfrm>
              <a:off x="5744818" y="1825625"/>
              <a:ext cx="3588026" cy="35315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</a:rPr>
                <a:t>Abdelkader Abdelkader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</a:rPr>
                <a:t>Amela Pucic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</a:rPr>
                <a:t>Emanuel Erben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</a:rPr>
                <a:t>Felix Nützel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</a:rPr>
                <a:t>Hafidz Arifin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</a:rPr>
                <a:t>Jesse Palarus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</a:rPr>
                <a:t>Sara El Brak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</a:rPr>
                <a:t>Tobias Konheiser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</a:rPr>
                <a:t>Vukica Stojkovic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AE3AD9-CCB3-8FD0-6075-975CEA72A414}"/>
              </a:ext>
            </a:extLst>
          </p:cNvPr>
          <p:cNvSpPr txBox="1">
            <a:spLocks/>
          </p:cNvSpPr>
          <p:nvPr/>
        </p:nvSpPr>
        <p:spPr>
          <a:xfrm>
            <a:off x="3467100" y="12289513"/>
            <a:ext cx="5257800" cy="526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>
                <a:solidFill>
                  <a:srgbClr val="001A5E"/>
                </a:solidFill>
              </a:rPr>
              <a:t>(alphabetical order)</a:t>
            </a:r>
          </a:p>
        </p:txBody>
      </p:sp>
    </p:spTree>
    <p:extLst>
      <p:ext uri="{BB962C8B-B14F-4D97-AF65-F5344CB8AC3E}">
        <p14:creationId xmlns:p14="http://schemas.microsoft.com/office/powerpoint/2010/main" val="227201984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139F9A-AE96-9EFF-306D-BBAAFCC7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rgbClr val="001A5E"/>
                </a:solidFill>
              </a:rPr>
              <a:t>QAChat Team</a:t>
            </a:r>
            <a:endParaRPr lang="en-DE" b="1">
              <a:solidFill>
                <a:srgbClr val="001A5E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256C00-1725-5B2E-6E14-C48263897AD8}"/>
              </a:ext>
            </a:extLst>
          </p:cNvPr>
          <p:cNvGrpSpPr/>
          <p:nvPr/>
        </p:nvGrpSpPr>
        <p:grpSpPr>
          <a:xfrm>
            <a:off x="3260035" y="1805747"/>
            <a:ext cx="6102627" cy="3531566"/>
            <a:chOff x="3230217" y="1825625"/>
            <a:chExt cx="6102627" cy="3531566"/>
          </a:xfrm>
        </p:grpSpPr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756BAA26-FE95-1970-AF05-E47F2442ED5F}"/>
                </a:ext>
              </a:extLst>
            </p:cNvPr>
            <p:cNvSpPr txBox="1">
              <a:spLocks/>
            </p:cNvSpPr>
            <p:nvPr/>
          </p:nvSpPr>
          <p:spPr>
            <a:xfrm>
              <a:off x="3230217" y="1825625"/>
              <a:ext cx="2514600" cy="35315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>
                  <a:solidFill>
                    <a:srgbClr val="001A5E"/>
                  </a:solidFill>
                </a:rPr>
                <a:t>Scrum Master</a:t>
              </a:r>
            </a:p>
            <a:p>
              <a:pPr marL="0" indent="0" algn="r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</a:rPr>
                <a:t>Product Owner</a:t>
              </a:r>
            </a:p>
            <a:p>
              <a:pPr marL="0" indent="0" algn="r">
                <a:buNone/>
              </a:pPr>
              <a:r>
                <a:rPr lang="en-US">
                  <a:solidFill>
                    <a:srgbClr val="001A5E"/>
                  </a:solidFill>
                </a:rPr>
                <a:t>Product Owner</a:t>
              </a:r>
            </a:p>
            <a:p>
              <a:pPr marL="0" indent="0" algn="r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</a:rPr>
                <a:t>Developer</a:t>
              </a:r>
            </a:p>
            <a:p>
              <a:pPr marL="0" indent="0" algn="r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</a:rPr>
                <a:t>Developer</a:t>
              </a:r>
              <a:endParaRPr lang="en-DE">
                <a:solidFill>
                  <a:srgbClr val="001A5E"/>
                </a:solidFill>
              </a:endParaRPr>
            </a:p>
            <a:p>
              <a:pPr marL="0" indent="0" algn="r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</a:rPr>
                <a:t>Developer</a:t>
              </a:r>
              <a:endParaRPr lang="en-DE">
                <a:solidFill>
                  <a:srgbClr val="001A5E"/>
                </a:solidFill>
              </a:endParaRPr>
            </a:p>
            <a:p>
              <a:pPr marL="0" indent="0" algn="r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</a:rPr>
                <a:t>Developer</a:t>
              </a:r>
              <a:endParaRPr lang="en-DE">
                <a:solidFill>
                  <a:srgbClr val="001A5E"/>
                </a:solidFill>
              </a:endParaRPr>
            </a:p>
            <a:p>
              <a:pPr marL="0" indent="0" algn="r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</a:rPr>
                <a:t>Developer</a:t>
              </a:r>
              <a:endParaRPr lang="en-DE">
                <a:solidFill>
                  <a:srgbClr val="001A5E"/>
                </a:solidFill>
              </a:endParaRPr>
            </a:p>
            <a:p>
              <a:pPr marL="0" indent="0" algn="r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</a:rPr>
                <a:t>Developer</a:t>
              </a:r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06605773-053A-1C75-D8F4-EA4C95892B79}"/>
                </a:ext>
              </a:extLst>
            </p:cNvPr>
            <p:cNvSpPr txBox="1">
              <a:spLocks/>
            </p:cNvSpPr>
            <p:nvPr/>
          </p:nvSpPr>
          <p:spPr>
            <a:xfrm>
              <a:off x="5744818" y="1825625"/>
              <a:ext cx="3588026" cy="35315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>
                  <a:solidFill>
                    <a:srgbClr val="001A5E"/>
                  </a:solidFill>
                  <a:latin typeface="+mj-lt"/>
                </a:rPr>
                <a:t>Vukica Stojkovic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  <a:latin typeface="+mj-lt"/>
                </a:rPr>
                <a:t>Sara El Brak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  <a:latin typeface="+mj-lt"/>
                </a:rPr>
                <a:t>Tobias Konheiser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  <a:latin typeface="+mj-lt"/>
                </a:rPr>
                <a:t>Abdelkader </a:t>
              </a:r>
              <a:r>
                <a:rPr lang="en-US" b="0" i="0">
                  <a:solidFill>
                    <a:srgbClr val="001A5E"/>
                  </a:solidFill>
                  <a:effectLst/>
                  <a:latin typeface="+mj-lt"/>
                </a:rPr>
                <a:t>Alkadour</a:t>
              </a:r>
              <a:endParaRPr lang="en-US">
                <a:solidFill>
                  <a:srgbClr val="001A5E"/>
                </a:solidFill>
                <a:latin typeface="+mj-lt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  <a:latin typeface="+mj-lt"/>
                </a:rPr>
                <a:t>Amela Pucic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  <a:latin typeface="+mj-lt"/>
                </a:rPr>
                <a:t>Emanuel Erben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  <a:latin typeface="+mj-lt"/>
                </a:rPr>
                <a:t>Felix Nützel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  <a:latin typeface="+mj-lt"/>
                </a:rPr>
                <a:t>Hafidz Arifin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>
                  <a:solidFill>
                    <a:srgbClr val="001A5E"/>
                  </a:solidFill>
                  <a:latin typeface="+mj-lt"/>
                </a:rPr>
                <a:t>Jesse Palarus</a:t>
              </a:r>
            </a:p>
          </p:txBody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19C11EA-677A-3DDC-0058-7741368DFED1}"/>
              </a:ext>
            </a:extLst>
          </p:cNvPr>
          <p:cNvSpPr txBox="1">
            <a:spLocks/>
          </p:cNvSpPr>
          <p:nvPr/>
        </p:nvSpPr>
        <p:spPr>
          <a:xfrm>
            <a:off x="3467100" y="5699885"/>
            <a:ext cx="5257800" cy="526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>
                <a:solidFill>
                  <a:srgbClr val="001A5E"/>
                </a:solidFill>
              </a:rPr>
              <a:t>(alphabetical order)</a:t>
            </a:r>
          </a:p>
        </p:txBody>
      </p:sp>
    </p:spTree>
    <p:extLst>
      <p:ext uri="{BB962C8B-B14F-4D97-AF65-F5344CB8AC3E}">
        <p14:creationId xmlns:p14="http://schemas.microsoft.com/office/powerpoint/2010/main" val="281846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push dir="u"/>
      </p:transition>
    </mc:Choice>
    <mc:Fallback xmlns="">
      <p:transition spd="slow">
        <p:push dir="u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D75F-FC79-E248-6AE3-35A983734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TRASHCAN (not cannot)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43793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9180C45D-3F71-0DB0-84D3-66CDA95761B9}"/>
              </a:ext>
            </a:extLst>
          </p:cNvPr>
          <p:cNvSpPr/>
          <p:nvPr/>
        </p:nvSpPr>
        <p:spPr>
          <a:xfrm>
            <a:off x="7674011" y="2651002"/>
            <a:ext cx="1152000" cy="1152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56761F5-42BA-D123-9FB5-E180BAF36382}"/>
              </a:ext>
            </a:extLst>
          </p:cNvPr>
          <p:cNvSpPr/>
          <p:nvPr/>
        </p:nvSpPr>
        <p:spPr>
          <a:xfrm>
            <a:off x="3365989" y="2651002"/>
            <a:ext cx="1152000" cy="1152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1C476D3-99C0-A067-8516-7CF74E947FB3}"/>
              </a:ext>
            </a:extLst>
          </p:cNvPr>
          <p:cNvSpPr/>
          <p:nvPr/>
        </p:nvSpPr>
        <p:spPr>
          <a:xfrm>
            <a:off x="6301050" y="2651002"/>
            <a:ext cx="1152000" cy="1152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15FF1EA-0C1C-A6CE-59F9-F49FCE1431EB}"/>
              </a:ext>
            </a:extLst>
          </p:cNvPr>
          <p:cNvSpPr/>
          <p:nvPr/>
        </p:nvSpPr>
        <p:spPr>
          <a:xfrm>
            <a:off x="3365989" y="4135784"/>
            <a:ext cx="1152000" cy="1152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9AF431-BDE8-FF1A-B668-821B804FAA7D}"/>
              </a:ext>
            </a:extLst>
          </p:cNvPr>
          <p:cNvSpPr/>
          <p:nvPr/>
        </p:nvSpPr>
        <p:spPr>
          <a:xfrm>
            <a:off x="1993028" y="4135784"/>
            <a:ext cx="1152000" cy="1152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0CA97F9-B8F9-FB44-F59D-3C3C58B50012}"/>
              </a:ext>
            </a:extLst>
          </p:cNvPr>
          <p:cNvSpPr/>
          <p:nvPr/>
        </p:nvSpPr>
        <p:spPr>
          <a:xfrm>
            <a:off x="7674011" y="4135784"/>
            <a:ext cx="1152000" cy="1152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DD8C851-AF38-C1A5-FC1E-C20C05C737BA}"/>
              </a:ext>
            </a:extLst>
          </p:cNvPr>
          <p:cNvSpPr/>
          <p:nvPr/>
        </p:nvSpPr>
        <p:spPr>
          <a:xfrm>
            <a:off x="9046972" y="4135784"/>
            <a:ext cx="1152000" cy="115200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086034-7F8D-5B5C-B7D2-8F81A72DF2C6}"/>
              </a:ext>
            </a:extLst>
          </p:cNvPr>
          <p:cNvSpPr/>
          <p:nvPr/>
        </p:nvSpPr>
        <p:spPr>
          <a:xfrm>
            <a:off x="9046972" y="2651002"/>
            <a:ext cx="1152000" cy="1152000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FE1D733-CCCF-AA62-4E47-8D5B7198421F}"/>
              </a:ext>
            </a:extLst>
          </p:cNvPr>
          <p:cNvSpPr/>
          <p:nvPr/>
        </p:nvSpPr>
        <p:spPr>
          <a:xfrm>
            <a:off x="1993028" y="2651002"/>
            <a:ext cx="1152000" cy="1152000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8ABFF-2CE1-756E-432E-A361D3DD3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" b="25"/>
          <a:stretch/>
        </p:blipFill>
        <p:spPr bwMode="auto">
          <a:xfrm>
            <a:off x="7681118" y="1570216"/>
            <a:ext cx="1137786" cy="74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he oldest university in Germany, FAU announced a new vision of its mission">
            <a:extLst>
              <a:ext uri="{FF2B5EF4-FFF2-40B4-BE49-F238E27FC236}">
                <a16:creationId xmlns:a16="http://schemas.microsoft.com/office/drawing/2014/main" id="{918AB335-3ADE-3CDE-D38B-4D27D849D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9" b="15339"/>
          <a:stretch/>
        </p:blipFill>
        <p:spPr bwMode="auto">
          <a:xfrm>
            <a:off x="2444465" y="1570217"/>
            <a:ext cx="1843047" cy="74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334140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24A634-F481-170B-A322-74D4E6FB7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16731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01A5E"/>
                </a:solidFill>
              </a:rPr>
              <a:t>Team</a:t>
            </a:r>
            <a:endParaRPr lang="en-DE" b="1" dirty="0">
              <a:solidFill>
                <a:srgbClr val="001A5E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80C45D-3F71-0DB0-84D3-66CDA95761B9}"/>
              </a:ext>
            </a:extLst>
          </p:cNvPr>
          <p:cNvSpPr/>
          <p:nvPr/>
        </p:nvSpPr>
        <p:spPr>
          <a:xfrm>
            <a:off x="3770029" y="1694769"/>
            <a:ext cx="1152000" cy="1152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56761F5-42BA-D123-9FB5-E180BAF36382}"/>
              </a:ext>
            </a:extLst>
          </p:cNvPr>
          <p:cNvSpPr/>
          <p:nvPr/>
        </p:nvSpPr>
        <p:spPr>
          <a:xfrm>
            <a:off x="5533515" y="1690688"/>
            <a:ext cx="1152000" cy="1152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1C476D3-99C0-A067-8516-7CF74E947FB3}"/>
              </a:ext>
            </a:extLst>
          </p:cNvPr>
          <p:cNvSpPr/>
          <p:nvPr/>
        </p:nvSpPr>
        <p:spPr>
          <a:xfrm>
            <a:off x="2006543" y="4337782"/>
            <a:ext cx="1152000" cy="1152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15FF1EA-0C1C-A6CE-59F9-F49FCE1431EB}"/>
              </a:ext>
            </a:extLst>
          </p:cNvPr>
          <p:cNvSpPr/>
          <p:nvPr/>
        </p:nvSpPr>
        <p:spPr>
          <a:xfrm>
            <a:off x="3770029" y="4341863"/>
            <a:ext cx="1152000" cy="1152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9AF431-BDE8-FF1A-B668-821B804FAA7D}"/>
              </a:ext>
            </a:extLst>
          </p:cNvPr>
          <p:cNvSpPr/>
          <p:nvPr/>
        </p:nvSpPr>
        <p:spPr>
          <a:xfrm>
            <a:off x="5533515" y="4337782"/>
            <a:ext cx="1152000" cy="1152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0CA97F9-B8F9-FB44-F59D-3C3C58B50012}"/>
              </a:ext>
            </a:extLst>
          </p:cNvPr>
          <p:cNvSpPr/>
          <p:nvPr/>
        </p:nvSpPr>
        <p:spPr>
          <a:xfrm>
            <a:off x="7297001" y="4337782"/>
            <a:ext cx="1152000" cy="1152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DD8C851-AF38-C1A5-FC1E-C20C05C737BA}"/>
              </a:ext>
            </a:extLst>
          </p:cNvPr>
          <p:cNvSpPr/>
          <p:nvPr/>
        </p:nvSpPr>
        <p:spPr>
          <a:xfrm>
            <a:off x="9060487" y="4337782"/>
            <a:ext cx="1152000" cy="115200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086034-7F8D-5B5C-B7D2-8F81A72DF2C6}"/>
              </a:ext>
            </a:extLst>
          </p:cNvPr>
          <p:cNvSpPr/>
          <p:nvPr/>
        </p:nvSpPr>
        <p:spPr>
          <a:xfrm>
            <a:off x="9060487" y="1690688"/>
            <a:ext cx="1152000" cy="1152000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FE1D733-CCCF-AA62-4E47-8D5B7198421F}"/>
              </a:ext>
            </a:extLst>
          </p:cNvPr>
          <p:cNvSpPr/>
          <p:nvPr/>
        </p:nvSpPr>
        <p:spPr>
          <a:xfrm>
            <a:off x="7299485" y="1690688"/>
            <a:ext cx="1152000" cy="1152000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90E538-66A4-5FA8-1E72-F375227827C0}"/>
              </a:ext>
            </a:extLst>
          </p:cNvPr>
          <p:cNvSpPr txBox="1"/>
          <p:nvPr/>
        </p:nvSpPr>
        <p:spPr>
          <a:xfrm>
            <a:off x="-3316731" y="1902004"/>
            <a:ext cx="24619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1A5E"/>
                </a:solidFill>
              </a:rPr>
              <a:t>📝 Scrum Master</a:t>
            </a:r>
          </a:p>
          <a:p>
            <a:r>
              <a:rPr lang="en-US" sz="1600" dirty="0">
                <a:solidFill>
                  <a:srgbClr val="001A5E"/>
                </a:solidFill>
              </a:rPr>
              <a:t>💼 Product Owner</a:t>
            </a:r>
          </a:p>
          <a:p>
            <a:r>
              <a:rPr lang="en-US" sz="1600" dirty="0">
                <a:solidFill>
                  <a:srgbClr val="001A5E"/>
                </a:solidFill>
              </a:rPr>
              <a:t>💻 Software Developer</a:t>
            </a:r>
          </a:p>
          <a:p>
            <a:endParaRPr lang="en-US" sz="1600" dirty="0">
              <a:solidFill>
                <a:srgbClr val="001A5E"/>
              </a:solidFill>
            </a:endParaRPr>
          </a:p>
          <a:p>
            <a:endParaRPr lang="en-DE" sz="1600" dirty="0">
              <a:solidFill>
                <a:srgbClr val="001A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413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214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FA28DD28-96A4-9ED7-0780-AF357948EE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0664548"/>
              </p:ext>
            </p:extLst>
          </p:nvPr>
        </p:nvGraphicFramePr>
        <p:xfrm>
          <a:off x="838200" y="8319792"/>
          <a:ext cx="5867400" cy="3903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EEED4E9-4A93-3072-A2DA-A2FC29AA0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300" y="3309209"/>
            <a:ext cx="5867400" cy="1517968"/>
          </a:xfrm>
        </p:spPr>
        <p:txBody>
          <a:bodyPr>
            <a:normAutofit/>
          </a:bodyPr>
          <a:lstStyle/>
          <a:p>
            <a:pPr algn="ctr"/>
            <a:r>
              <a:rPr lang="en-US" sz="6000" b="1">
                <a:solidFill>
                  <a:srgbClr val="001A5E"/>
                </a:solidFill>
                <a:latin typeface="Google Sans" panose="020B0503030502040204" pitchFamily="34" charset="0"/>
              </a:rPr>
              <a:t>QAChat</a:t>
            </a:r>
            <a:endParaRPr lang="en-DE" sz="6000" b="1">
              <a:solidFill>
                <a:srgbClr val="001A5E"/>
              </a:solidFill>
              <a:latin typeface="Google Sans" panose="020B050303050204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32D2C2C-4211-717F-172F-3A2B5F60A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" b="25"/>
          <a:stretch/>
        </p:blipFill>
        <p:spPr bwMode="auto">
          <a:xfrm>
            <a:off x="15515554" y="269334"/>
            <a:ext cx="1137786" cy="74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oldest university in Germany, FAU announced a new vision of its mission">
            <a:extLst>
              <a:ext uri="{FF2B5EF4-FFF2-40B4-BE49-F238E27FC236}">
                <a16:creationId xmlns:a16="http://schemas.microsoft.com/office/drawing/2014/main" id="{D71300B4-89DD-5EE1-71AB-42EDF6F902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9" b="15339"/>
          <a:stretch/>
        </p:blipFill>
        <p:spPr bwMode="auto">
          <a:xfrm>
            <a:off x="22771906" y="269334"/>
            <a:ext cx="1843047" cy="74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CD6038F-25AE-30CE-162F-9CA45D1AF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32869" y="269334"/>
            <a:ext cx="729759" cy="74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33E19E2-92DF-1149-E63A-2BC199C466FC}"/>
              </a:ext>
            </a:extLst>
          </p:cNvPr>
          <p:cNvGrpSpPr/>
          <p:nvPr/>
        </p:nvGrpSpPr>
        <p:grpSpPr>
          <a:xfrm>
            <a:off x="5522042" y="2315208"/>
            <a:ext cx="1147916" cy="1113792"/>
            <a:chOff x="5522042" y="2315208"/>
            <a:chExt cx="1147916" cy="111379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60D13EB-30DD-33B2-F00D-7002E281FC3A}"/>
                </a:ext>
              </a:extLst>
            </p:cNvPr>
            <p:cNvSpPr/>
            <p:nvPr/>
          </p:nvSpPr>
          <p:spPr>
            <a:xfrm>
              <a:off x="5522042" y="2315208"/>
              <a:ext cx="1147916" cy="1113792"/>
            </a:xfrm>
            <a:prstGeom prst="ellipse">
              <a:avLst/>
            </a:prstGeom>
            <a:ln>
              <a:solidFill>
                <a:srgbClr val="001A5E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69C23CE-2FE2-EB0F-0B97-1023C1F82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" r="138"/>
            <a:stretch/>
          </p:blipFill>
          <p:spPr bwMode="auto">
            <a:xfrm>
              <a:off x="5689541" y="2440182"/>
              <a:ext cx="812918" cy="863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7317941-D3A6-B357-495B-4B24FF4DE81E}"/>
              </a:ext>
            </a:extLst>
          </p:cNvPr>
          <p:cNvSpPr/>
          <p:nvPr/>
        </p:nvSpPr>
        <p:spPr>
          <a:xfrm>
            <a:off x="13022645" y="8011534"/>
            <a:ext cx="4217739" cy="3903867"/>
          </a:xfrm>
          <a:prstGeom prst="roundRect">
            <a:avLst>
              <a:gd name="adj" fmla="val 1782"/>
            </a:avLst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026653-9CDA-AAD9-F08E-5F06ABD92C5A}"/>
              </a:ext>
            </a:extLst>
          </p:cNvPr>
          <p:cNvSpPr/>
          <p:nvPr/>
        </p:nvSpPr>
        <p:spPr>
          <a:xfrm>
            <a:off x="998889" y="8444886"/>
            <a:ext cx="850231" cy="863600"/>
          </a:xfrm>
          <a:prstGeom prst="roundRect">
            <a:avLst/>
          </a:prstGeom>
          <a:solidFill>
            <a:srgbClr val="001A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3600"/>
              <a:t>🤖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318B48-9D0D-D181-50E0-2E8197AA08DB}"/>
              </a:ext>
            </a:extLst>
          </p:cNvPr>
          <p:cNvSpPr/>
          <p:nvPr/>
        </p:nvSpPr>
        <p:spPr>
          <a:xfrm>
            <a:off x="998889" y="9839923"/>
            <a:ext cx="850231" cy="863600"/>
          </a:xfrm>
          <a:prstGeom prst="roundRect">
            <a:avLst/>
          </a:prstGeom>
          <a:solidFill>
            <a:srgbClr val="001A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indent="0" algn="ctr">
              <a:buNone/>
            </a:pPr>
            <a:r>
              <a:rPr lang="en-DE" sz="3600" b="0" i="0">
                <a:solidFill>
                  <a:schemeClr val="bg1"/>
                </a:solidFill>
                <a:effectLst/>
                <a:latin typeface="+mj-lt"/>
              </a:rPr>
              <a:t>💾</a:t>
            </a:r>
            <a:endParaRPr lang="en-US" sz="3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1CE642-8877-5E1C-D64B-EC6172A813F5}"/>
              </a:ext>
            </a:extLst>
          </p:cNvPr>
          <p:cNvSpPr/>
          <p:nvPr/>
        </p:nvSpPr>
        <p:spPr>
          <a:xfrm>
            <a:off x="998888" y="11234960"/>
            <a:ext cx="850231" cy="863600"/>
          </a:xfrm>
          <a:prstGeom prst="roundRect">
            <a:avLst/>
          </a:prstGeom>
          <a:solidFill>
            <a:srgbClr val="001A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3600"/>
              <a:t>🗨️</a:t>
            </a:r>
          </a:p>
        </p:txBody>
      </p:sp>
    </p:spTree>
    <p:extLst>
      <p:ext uri="{BB962C8B-B14F-4D97-AF65-F5344CB8AC3E}">
        <p14:creationId xmlns:p14="http://schemas.microsoft.com/office/powerpoint/2010/main" val="397621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ircle/>
      </p:transition>
    </mc:Choice>
    <mc:Fallback xmlns="">
      <p:transition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24A634-F481-170B-A322-74D4E6FB7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1A5E"/>
                </a:solidFill>
              </a:rPr>
              <a:t>Team</a:t>
            </a:r>
            <a:endParaRPr lang="en-DE" b="1" dirty="0">
              <a:solidFill>
                <a:srgbClr val="001A5E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80C45D-3F71-0DB0-84D3-66CDA95761B9}"/>
              </a:ext>
            </a:extLst>
          </p:cNvPr>
          <p:cNvSpPr/>
          <p:nvPr/>
        </p:nvSpPr>
        <p:spPr>
          <a:xfrm>
            <a:off x="3770029" y="1694769"/>
            <a:ext cx="1152000" cy="1152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56761F5-42BA-D123-9FB5-E180BAF36382}"/>
              </a:ext>
            </a:extLst>
          </p:cNvPr>
          <p:cNvSpPr/>
          <p:nvPr/>
        </p:nvSpPr>
        <p:spPr>
          <a:xfrm>
            <a:off x="5533515" y="1690688"/>
            <a:ext cx="1152000" cy="1152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1C476D3-99C0-A067-8516-7CF74E947FB3}"/>
              </a:ext>
            </a:extLst>
          </p:cNvPr>
          <p:cNvSpPr/>
          <p:nvPr/>
        </p:nvSpPr>
        <p:spPr>
          <a:xfrm>
            <a:off x="2006543" y="4337782"/>
            <a:ext cx="1152000" cy="11520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15FF1EA-0C1C-A6CE-59F9-F49FCE1431EB}"/>
              </a:ext>
            </a:extLst>
          </p:cNvPr>
          <p:cNvSpPr/>
          <p:nvPr/>
        </p:nvSpPr>
        <p:spPr>
          <a:xfrm>
            <a:off x="3770029" y="4341863"/>
            <a:ext cx="1152000" cy="11520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9AF431-BDE8-FF1A-B668-821B804FAA7D}"/>
              </a:ext>
            </a:extLst>
          </p:cNvPr>
          <p:cNvSpPr/>
          <p:nvPr/>
        </p:nvSpPr>
        <p:spPr>
          <a:xfrm>
            <a:off x="5533515" y="4337782"/>
            <a:ext cx="1152000" cy="1152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0CA97F9-B8F9-FB44-F59D-3C3C58B50012}"/>
              </a:ext>
            </a:extLst>
          </p:cNvPr>
          <p:cNvSpPr/>
          <p:nvPr/>
        </p:nvSpPr>
        <p:spPr>
          <a:xfrm>
            <a:off x="7297001" y="4337782"/>
            <a:ext cx="1152000" cy="1152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DD8C851-AF38-C1A5-FC1E-C20C05C737BA}"/>
              </a:ext>
            </a:extLst>
          </p:cNvPr>
          <p:cNvSpPr/>
          <p:nvPr/>
        </p:nvSpPr>
        <p:spPr>
          <a:xfrm>
            <a:off x="9060487" y="4337782"/>
            <a:ext cx="1152000" cy="115200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086034-7F8D-5B5C-B7D2-8F81A72DF2C6}"/>
              </a:ext>
            </a:extLst>
          </p:cNvPr>
          <p:cNvSpPr/>
          <p:nvPr/>
        </p:nvSpPr>
        <p:spPr>
          <a:xfrm>
            <a:off x="9060487" y="1690688"/>
            <a:ext cx="1152000" cy="1152000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76D3EA-49C3-DD6D-A5ED-8F52EF04550E}"/>
              </a:ext>
            </a:extLst>
          </p:cNvPr>
          <p:cNvSpPr txBox="1"/>
          <p:nvPr/>
        </p:nvSpPr>
        <p:spPr>
          <a:xfrm>
            <a:off x="3770028" y="2997826"/>
            <a:ext cx="115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solidFill>
                  <a:srgbClr val="001A5E"/>
                </a:solidFill>
              </a:rPr>
              <a:t>Vukica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3472DF-CCC8-C886-ABE3-BB8A91366DB5}"/>
              </a:ext>
            </a:extLst>
          </p:cNvPr>
          <p:cNvSpPr txBox="1"/>
          <p:nvPr/>
        </p:nvSpPr>
        <p:spPr>
          <a:xfrm>
            <a:off x="8656201" y="2997826"/>
            <a:ext cx="1960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solidFill>
                  <a:srgbClr val="001A5E"/>
                </a:solidFill>
                <a:latin typeface="+mj-lt"/>
              </a:rPr>
              <a:t>Abdelkader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13472A-D484-4C9E-6CA2-A64D2457C936}"/>
              </a:ext>
            </a:extLst>
          </p:cNvPr>
          <p:cNvSpPr txBox="1"/>
          <p:nvPr/>
        </p:nvSpPr>
        <p:spPr>
          <a:xfrm>
            <a:off x="5533514" y="2997826"/>
            <a:ext cx="115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solidFill>
                  <a:srgbClr val="001A5E"/>
                </a:solidFill>
              </a:rPr>
              <a:t>Sara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789C14-11E3-C133-FF5B-91E68EFC5561}"/>
              </a:ext>
            </a:extLst>
          </p:cNvPr>
          <p:cNvSpPr txBox="1"/>
          <p:nvPr/>
        </p:nvSpPr>
        <p:spPr>
          <a:xfrm>
            <a:off x="7297000" y="2997826"/>
            <a:ext cx="115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solidFill>
                  <a:srgbClr val="001A5E"/>
                </a:solidFill>
              </a:rPr>
              <a:t>Tobias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6D335D-7B2C-582F-945B-96CDFDCDFED9}"/>
              </a:ext>
            </a:extLst>
          </p:cNvPr>
          <p:cNvSpPr txBox="1"/>
          <p:nvPr/>
        </p:nvSpPr>
        <p:spPr>
          <a:xfrm>
            <a:off x="2006543" y="5640839"/>
            <a:ext cx="115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solidFill>
                  <a:srgbClr val="001A5E"/>
                </a:solidFill>
              </a:rPr>
              <a:t>Amela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620D54-9AD8-BC4C-A66F-DD3F9441F718}"/>
              </a:ext>
            </a:extLst>
          </p:cNvPr>
          <p:cNvSpPr txBox="1"/>
          <p:nvPr/>
        </p:nvSpPr>
        <p:spPr>
          <a:xfrm>
            <a:off x="3594287" y="5640839"/>
            <a:ext cx="1503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solidFill>
                  <a:srgbClr val="001A5E"/>
                </a:solidFill>
              </a:rPr>
              <a:t>Emanuel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3D096E-24A2-4007-7F65-1539FD9644B5}"/>
              </a:ext>
            </a:extLst>
          </p:cNvPr>
          <p:cNvSpPr txBox="1"/>
          <p:nvPr/>
        </p:nvSpPr>
        <p:spPr>
          <a:xfrm>
            <a:off x="5357772" y="5640839"/>
            <a:ext cx="1503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solidFill>
                  <a:srgbClr val="001A5E"/>
                </a:solidFill>
              </a:rPr>
              <a:t>Felix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6A54E2-EFCA-C8EA-4B0D-AAC17AFF854F}"/>
              </a:ext>
            </a:extLst>
          </p:cNvPr>
          <p:cNvSpPr txBox="1"/>
          <p:nvPr/>
        </p:nvSpPr>
        <p:spPr>
          <a:xfrm>
            <a:off x="7121257" y="5640839"/>
            <a:ext cx="1503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solidFill>
                  <a:srgbClr val="001A5E"/>
                </a:solidFill>
              </a:rPr>
              <a:t>Hafidz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9C53F9-EC29-4229-5186-87F9F94559D3}"/>
              </a:ext>
            </a:extLst>
          </p:cNvPr>
          <p:cNvSpPr txBox="1"/>
          <p:nvPr/>
        </p:nvSpPr>
        <p:spPr>
          <a:xfrm>
            <a:off x="8884744" y="5640839"/>
            <a:ext cx="1503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solidFill>
                  <a:srgbClr val="001A5E"/>
                </a:solidFill>
              </a:rPr>
              <a:t>Jesse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62521A-5298-6822-6A2B-F7D24B20BE71}"/>
              </a:ext>
            </a:extLst>
          </p:cNvPr>
          <p:cNvSpPr txBox="1"/>
          <p:nvPr/>
        </p:nvSpPr>
        <p:spPr>
          <a:xfrm>
            <a:off x="4504342" y="2525160"/>
            <a:ext cx="417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1A5E"/>
                </a:solidFill>
              </a:rPr>
              <a:t>📝</a:t>
            </a:r>
            <a:endParaRPr lang="en-DE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7A0663-2370-6511-0714-07F95C34EBBC}"/>
              </a:ext>
            </a:extLst>
          </p:cNvPr>
          <p:cNvSpPr txBox="1"/>
          <p:nvPr/>
        </p:nvSpPr>
        <p:spPr>
          <a:xfrm>
            <a:off x="6267827" y="2505848"/>
            <a:ext cx="417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1A5E"/>
                </a:solidFill>
              </a:rPr>
              <a:t>💼</a:t>
            </a:r>
            <a:endParaRPr lang="en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FE1D733-CCCF-AA62-4E47-8D5B7198421F}"/>
              </a:ext>
            </a:extLst>
          </p:cNvPr>
          <p:cNvSpPr/>
          <p:nvPr/>
        </p:nvSpPr>
        <p:spPr>
          <a:xfrm>
            <a:off x="7299485" y="1690688"/>
            <a:ext cx="1152000" cy="1152000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097674-1C64-2191-858E-EFC4DA39C622}"/>
              </a:ext>
            </a:extLst>
          </p:cNvPr>
          <p:cNvSpPr txBox="1"/>
          <p:nvPr/>
        </p:nvSpPr>
        <p:spPr>
          <a:xfrm>
            <a:off x="8033797" y="2505848"/>
            <a:ext cx="417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1A5E"/>
                </a:solidFill>
              </a:rPr>
              <a:t>💼</a:t>
            </a:r>
            <a:endParaRPr lang="en-D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432768-75BD-246D-C004-5996A1528036}"/>
              </a:ext>
            </a:extLst>
          </p:cNvPr>
          <p:cNvSpPr txBox="1"/>
          <p:nvPr/>
        </p:nvSpPr>
        <p:spPr>
          <a:xfrm>
            <a:off x="9794800" y="2505848"/>
            <a:ext cx="417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1A5E"/>
                </a:solidFill>
              </a:rPr>
              <a:t>💻</a:t>
            </a:r>
            <a:endParaRPr lang="en-DE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CCABB0-B3CE-69E4-EC33-F7823C336EEA}"/>
              </a:ext>
            </a:extLst>
          </p:cNvPr>
          <p:cNvSpPr txBox="1"/>
          <p:nvPr/>
        </p:nvSpPr>
        <p:spPr>
          <a:xfrm>
            <a:off x="2740855" y="5152942"/>
            <a:ext cx="417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1A5E"/>
                </a:solidFill>
              </a:rPr>
              <a:t>💻</a:t>
            </a:r>
            <a:endParaRPr lang="en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6E8574-62D5-29CA-59BE-DAF9A0CBCAAC}"/>
              </a:ext>
            </a:extLst>
          </p:cNvPr>
          <p:cNvSpPr txBox="1"/>
          <p:nvPr/>
        </p:nvSpPr>
        <p:spPr>
          <a:xfrm>
            <a:off x="4504340" y="5152942"/>
            <a:ext cx="417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1A5E"/>
                </a:solidFill>
              </a:rPr>
              <a:t>💻</a:t>
            </a:r>
            <a:endParaRPr lang="en-DE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909055-8E9C-33AC-DC09-DDC780DD9F1D}"/>
              </a:ext>
            </a:extLst>
          </p:cNvPr>
          <p:cNvSpPr txBox="1"/>
          <p:nvPr/>
        </p:nvSpPr>
        <p:spPr>
          <a:xfrm>
            <a:off x="6267826" y="5152942"/>
            <a:ext cx="417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1A5E"/>
                </a:solidFill>
              </a:rPr>
              <a:t>💻</a:t>
            </a:r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F816AD7-0510-4830-2274-B41731FABC8D}"/>
              </a:ext>
            </a:extLst>
          </p:cNvPr>
          <p:cNvSpPr txBox="1"/>
          <p:nvPr/>
        </p:nvSpPr>
        <p:spPr>
          <a:xfrm>
            <a:off x="8031311" y="5157631"/>
            <a:ext cx="417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1A5E"/>
                </a:solidFill>
              </a:rPr>
              <a:t>💻</a:t>
            </a:r>
            <a:endParaRPr lang="en-D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D1398DF-9B3E-7B8C-9ABA-93746D9F7F86}"/>
              </a:ext>
            </a:extLst>
          </p:cNvPr>
          <p:cNvSpPr txBox="1"/>
          <p:nvPr/>
        </p:nvSpPr>
        <p:spPr>
          <a:xfrm>
            <a:off x="9794799" y="5152942"/>
            <a:ext cx="417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001A5E"/>
                </a:solidFill>
              </a:rPr>
              <a:t>💻</a:t>
            </a:r>
            <a:endParaRPr lang="en-DE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90E538-66A4-5FA8-1E72-F375227827C0}"/>
              </a:ext>
            </a:extLst>
          </p:cNvPr>
          <p:cNvSpPr txBox="1"/>
          <p:nvPr/>
        </p:nvSpPr>
        <p:spPr>
          <a:xfrm>
            <a:off x="838200" y="1902004"/>
            <a:ext cx="24619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1A5E"/>
                </a:solidFill>
              </a:rPr>
              <a:t>📝 Scrum Master</a:t>
            </a:r>
          </a:p>
          <a:p>
            <a:r>
              <a:rPr lang="en-US" sz="1600">
                <a:solidFill>
                  <a:srgbClr val="001A5E"/>
                </a:solidFill>
              </a:rPr>
              <a:t>💼 Product Owner</a:t>
            </a:r>
          </a:p>
          <a:p>
            <a:r>
              <a:rPr lang="en-US" sz="1600">
                <a:solidFill>
                  <a:srgbClr val="001A5E"/>
                </a:solidFill>
              </a:rPr>
              <a:t>💻 Software Developer</a:t>
            </a:r>
          </a:p>
          <a:p>
            <a:endParaRPr lang="en-US" sz="1600">
              <a:solidFill>
                <a:srgbClr val="001A5E"/>
              </a:solidFill>
            </a:endParaRPr>
          </a:p>
          <a:p>
            <a:endParaRPr lang="en-DE" sz="1600">
              <a:solidFill>
                <a:srgbClr val="001A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873386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410B29BA-690C-1659-2309-46BE647D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1A5E"/>
                </a:solidFill>
                <a:latin typeface="Google Sans" panose="020B0503030502040204" pitchFamily="34" charset="0"/>
              </a:rPr>
              <a:t>Short Animation Slack Bot</a:t>
            </a:r>
            <a:endParaRPr lang="en-DE" b="1">
              <a:solidFill>
                <a:srgbClr val="001A5E"/>
              </a:solidFill>
              <a:latin typeface="Google Sans" panose="020B0503030502040204" pitchFamily="34" charset="0"/>
            </a:endParaRPr>
          </a:p>
        </p:txBody>
      </p:sp>
      <p:pic>
        <p:nvPicPr>
          <p:cNvPr id="2" name="AmosDemoDay">
            <a:hlinkClick r:id="" action="ppaction://media"/>
            <a:extLst>
              <a:ext uri="{FF2B5EF4-FFF2-40B4-BE49-F238E27FC236}">
                <a16:creationId xmlns:a16="http://schemas.microsoft.com/office/drawing/2014/main" id="{E85064EF-18A4-1264-72FE-BEC88D744F1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657289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410B29BA-690C-1659-2309-46BE647D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1A5E"/>
                </a:solidFill>
                <a:latin typeface="Google Sans" panose="020B0503030502040204" pitchFamily="34" charset="0"/>
              </a:rPr>
              <a:t>Goal</a:t>
            </a:r>
            <a:endParaRPr lang="en-DE" b="1">
              <a:solidFill>
                <a:srgbClr val="001A5E"/>
              </a:solidFill>
              <a:latin typeface="Google Sans" panose="020B050303050204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A7896C-AD43-56E5-6C7B-C5B8AE24C484}"/>
              </a:ext>
            </a:extLst>
          </p:cNvPr>
          <p:cNvGrpSpPr/>
          <p:nvPr/>
        </p:nvGrpSpPr>
        <p:grpSpPr>
          <a:xfrm>
            <a:off x="599766" y="4100052"/>
            <a:ext cx="8131279" cy="2580965"/>
            <a:chOff x="599766" y="4100052"/>
            <a:chExt cx="8131279" cy="2580965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005BC35-B663-CB04-6DFF-4BF463D0D6A8}"/>
                </a:ext>
              </a:extLst>
            </p:cNvPr>
            <p:cNvSpPr/>
            <p:nvPr/>
          </p:nvSpPr>
          <p:spPr>
            <a:xfrm>
              <a:off x="599766" y="4100052"/>
              <a:ext cx="8131279" cy="258096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1A5E"/>
                  </a:solidFill>
                </a:rPr>
                <a:t>2. Data retrieval</a:t>
              </a:r>
              <a:r>
                <a:rPr lang="en-US" sz="3200" dirty="0">
                  <a:solidFill>
                    <a:srgbClr val="001A5E"/>
                  </a:solidFill>
                </a:rPr>
                <a:t> </a:t>
              </a:r>
              <a:r>
                <a:rPr lang="en-US" sz="3200" b="1" dirty="0">
                  <a:solidFill>
                    <a:srgbClr val="001A5E"/>
                  </a:solidFill>
                </a:rPr>
                <a:t>methods must be </a:t>
              </a:r>
              <a:r>
                <a:rPr lang="en-US" sz="3200" dirty="0">
                  <a:solidFill>
                    <a:srgbClr val="001A5E"/>
                  </a:solidFill>
                </a:rPr>
                <a:t> </a:t>
              </a:r>
              <a:r>
                <a:rPr lang="en-US" sz="3200" b="1" dirty="0">
                  <a:solidFill>
                    <a:srgbClr val="001A5E"/>
                  </a:solidFill>
                </a:rPr>
                <a:t>…</a:t>
              </a:r>
            </a:p>
            <a:p>
              <a:pPr algn="ctr"/>
              <a:endParaRPr lang="en-US" sz="1100" dirty="0">
                <a:solidFill>
                  <a:srgbClr val="001A5E"/>
                </a:solidFill>
              </a:endParaRPr>
            </a:p>
            <a:p>
              <a:r>
                <a:rPr lang="en-US" dirty="0">
                  <a:solidFill>
                    <a:srgbClr val="001A5E"/>
                  </a:solidFill>
                </a:rPr>
                <a:t>2.1  able to retrieve from </a:t>
              </a:r>
              <a:r>
                <a:rPr lang="en-US" b="1" u="sng" dirty="0">
                  <a:solidFill>
                    <a:srgbClr val="001A5E"/>
                  </a:solidFill>
                </a:rPr>
                <a:t>Confluence, Slack and Google Drive</a:t>
              </a:r>
            </a:p>
            <a:p>
              <a:r>
                <a:rPr lang="en-US" dirty="0">
                  <a:solidFill>
                    <a:srgbClr val="001A5E"/>
                  </a:solidFill>
                </a:rPr>
                <a:t>2.2  able to work with </a:t>
              </a:r>
              <a:r>
                <a:rPr lang="en-US" b="1" u="sng" dirty="0">
                  <a:solidFill>
                    <a:srgbClr val="001A5E"/>
                  </a:solidFill>
                </a:rPr>
                <a:t>German</a:t>
              </a:r>
              <a:r>
                <a:rPr lang="en-US" dirty="0">
                  <a:solidFill>
                    <a:srgbClr val="001A5E"/>
                  </a:solidFill>
                </a:rPr>
                <a:t> text</a:t>
              </a:r>
            </a:p>
            <a:p>
              <a:r>
                <a:rPr lang="en-US" dirty="0">
                  <a:solidFill>
                    <a:srgbClr val="001A5E"/>
                  </a:solidFill>
                </a:rPr>
                <a:t>2.3  able to </a:t>
              </a:r>
              <a:r>
                <a:rPr lang="en-US" b="1" u="sng" dirty="0">
                  <a:solidFill>
                    <a:srgbClr val="001A5E"/>
                  </a:solidFill>
                </a:rPr>
                <a:t>exclude certain data </a:t>
              </a:r>
              <a:r>
                <a:rPr lang="en-US" dirty="0">
                  <a:solidFill>
                    <a:srgbClr val="001A5E"/>
                  </a:solidFill>
                </a:rPr>
                <a:t>sources that are on a </a:t>
              </a:r>
              <a:r>
                <a:rPr lang="en-US" b="1" u="sng" dirty="0">
                  <a:solidFill>
                    <a:srgbClr val="001A5E"/>
                  </a:solidFill>
                </a:rPr>
                <a:t>blacklist</a:t>
              </a:r>
            </a:p>
            <a:p>
              <a:r>
                <a:rPr lang="en-US" dirty="0">
                  <a:solidFill>
                    <a:srgbClr val="001A5E"/>
                  </a:solidFill>
                </a:rPr>
                <a:t>2.4  </a:t>
              </a:r>
              <a:r>
                <a:rPr lang="en-US" b="1" u="sng" dirty="0">
                  <a:solidFill>
                    <a:srgbClr val="001A5E"/>
                  </a:solidFill>
                </a:rPr>
                <a:t>automated</a:t>
              </a:r>
              <a:r>
                <a:rPr lang="en-US" dirty="0">
                  <a:solidFill>
                    <a:srgbClr val="001A5E"/>
                  </a:solidFill>
                </a:rPr>
                <a:t> and must run on a </a:t>
              </a:r>
              <a:r>
                <a:rPr lang="en-US" b="1" u="sng" dirty="0">
                  <a:solidFill>
                    <a:srgbClr val="001A5E"/>
                  </a:solidFill>
                </a:rPr>
                <a:t>schedule</a:t>
              </a:r>
            </a:p>
          </p:txBody>
        </p:sp>
        <p:pic>
          <p:nvPicPr>
            <p:cNvPr id="5" name="Graphic 4" descr="Magnifying glass outline">
              <a:extLst>
                <a:ext uri="{FF2B5EF4-FFF2-40B4-BE49-F238E27FC236}">
                  <a16:creationId xmlns:a16="http://schemas.microsoft.com/office/drawing/2014/main" id="{F0783E6D-582D-B31E-F0A0-2E4F62FF3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56877" y="5928629"/>
              <a:ext cx="533458" cy="53345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3F8F98-BB79-9547-4C42-0AC39761A8AB}"/>
              </a:ext>
            </a:extLst>
          </p:cNvPr>
          <p:cNvGrpSpPr/>
          <p:nvPr/>
        </p:nvGrpSpPr>
        <p:grpSpPr>
          <a:xfrm>
            <a:off x="8878529" y="1690688"/>
            <a:ext cx="2713705" cy="4990329"/>
            <a:chOff x="8878529" y="1690688"/>
            <a:chExt cx="2713705" cy="499032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932413B-FF2F-1847-12E3-8CA44AC24B06}"/>
                </a:ext>
              </a:extLst>
            </p:cNvPr>
            <p:cNvSpPr/>
            <p:nvPr/>
          </p:nvSpPr>
          <p:spPr>
            <a:xfrm>
              <a:off x="8878529" y="1690688"/>
              <a:ext cx="2713705" cy="499032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rgbClr val="001A5E"/>
                  </a:solidFill>
                  <a:latin typeface="Google Sans" panose="020B0503030502040204" pitchFamily="34" charset="0"/>
                </a:rPr>
                <a:t>3. Policy</a:t>
              </a:r>
            </a:p>
            <a:p>
              <a:endParaRPr lang="en-US" dirty="0">
                <a:solidFill>
                  <a:srgbClr val="001A5E"/>
                </a:solidFill>
                <a:latin typeface="Google Sans" panose="020B0503030502040204" pitchFamily="34" charset="0"/>
              </a:endParaRPr>
            </a:p>
            <a:p>
              <a:r>
                <a:rPr lang="en-US" dirty="0">
                  <a:solidFill>
                    <a:srgbClr val="001A5E"/>
                  </a:solidFill>
                  <a:latin typeface="Google Sans" panose="020B0503030502040204" pitchFamily="34" charset="0"/>
                </a:rPr>
                <a:t>Product must only use services that </a:t>
              </a:r>
              <a:r>
                <a:rPr lang="en-US" b="1" u="sng" dirty="0">
                  <a:solidFill>
                    <a:srgbClr val="001A5E"/>
                  </a:solidFill>
                  <a:latin typeface="Google Sans" panose="020B0503030502040204" pitchFamily="34" charset="0"/>
                </a:rPr>
                <a:t>comply with the company's security policy</a:t>
              </a:r>
            </a:p>
          </p:txBody>
        </p:sp>
        <p:pic>
          <p:nvPicPr>
            <p:cNvPr id="7" name="Graphic 6" descr="Court outline">
              <a:extLst>
                <a:ext uri="{FF2B5EF4-FFF2-40B4-BE49-F238E27FC236}">
                  <a16:creationId xmlns:a16="http://schemas.microsoft.com/office/drawing/2014/main" id="{0707FE27-C3EC-AC9B-A85A-6175D8A7A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20342" y="5928629"/>
              <a:ext cx="533458" cy="53345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32C723-570E-0A29-3D7D-E0C5BB7156CB}"/>
              </a:ext>
            </a:extLst>
          </p:cNvPr>
          <p:cNvGrpSpPr/>
          <p:nvPr/>
        </p:nvGrpSpPr>
        <p:grpSpPr>
          <a:xfrm>
            <a:off x="599767" y="1690688"/>
            <a:ext cx="8131279" cy="2281544"/>
            <a:chOff x="599767" y="1690688"/>
            <a:chExt cx="8131279" cy="228154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5EE9243-3346-75EC-8019-58AB3D6253ED}"/>
                </a:ext>
              </a:extLst>
            </p:cNvPr>
            <p:cNvSpPr/>
            <p:nvPr/>
          </p:nvSpPr>
          <p:spPr>
            <a:xfrm>
              <a:off x="599767" y="1690688"/>
              <a:ext cx="8131279" cy="2281544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1A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001A5E"/>
                  </a:solidFill>
                </a:rPr>
                <a:t>1. Chatbot must …</a:t>
              </a:r>
              <a:endParaRPr lang="en-US" sz="2000" dirty="0">
                <a:solidFill>
                  <a:srgbClr val="001A5E"/>
                </a:solidFill>
              </a:endParaRPr>
            </a:p>
            <a:p>
              <a:endParaRPr lang="en-US" sz="1100" dirty="0">
                <a:solidFill>
                  <a:srgbClr val="001A5E"/>
                </a:solidFill>
              </a:endParaRPr>
            </a:p>
            <a:p>
              <a:r>
                <a:rPr lang="en-US" sz="2000" dirty="0">
                  <a:solidFill>
                    <a:srgbClr val="001A5E"/>
                  </a:solidFill>
                </a:rPr>
                <a:t>1.1  be available as a </a:t>
              </a:r>
              <a:r>
                <a:rPr lang="en-US" sz="2000" b="1" u="sng" dirty="0">
                  <a:solidFill>
                    <a:srgbClr val="001A5E"/>
                  </a:solidFill>
                </a:rPr>
                <a:t>Slack</a:t>
              </a:r>
              <a:r>
                <a:rPr lang="en-US" sz="2000" u="sng" dirty="0">
                  <a:solidFill>
                    <a:srgbClr val="001A5E"/>
                  </a:solidFill>
                </a:rPr>
                <a:t> </a:t>
              </a:r>
              <a:r>
                <a:rPr lang="en-US" sz="2000" b="1" u="sng" dirty="0">
                  <a:solidFill>
                    <a:srgbClr val="001A5E"/>
                  </a:solidFill>
                </a:rPr>
                <a:t>integration</a:t>
              </a:r>
            </a:p>
            <a:p>
              <a:r>
                <a:rPr lang="en-US" sz="2000" dirty="0">
                  <a:solidFill>
                    <a:srgbClr val="001A5E"/>
                  </a:solidFill>
                </a:rPr>
                <a:t>1.2  be able to </a:t>
              </a:r>
              <a:r>
                <a:rPr lang="en-US" sz="2000" b="1" u="sng" dirty="0">
                  <a:solidFill>
                    <a:srgbClr val="001A5E"/>
                  </a:solidFill>
                </a:rPr>
                <a:t>respond with company-specific information</a:t>
              </a:r>
            </a:p>
            <a:p>
              <a:r>
                <a:rPr lang="en-US" sz="2000" dirty="0">
                  <a:solidFill>
                    <a:srgbClr val="001A5E"/>
                  </a:solidFill>
                </a:rPr>
                <a:t>1.3  support the </a:t>
              </a:r>
              <a:r>
                <a:rPr lang="en-US" sz="2000" b="1" u="sng" dirty="0">
                  <a:solidFill>
                    <a:srgbClr val="001A5E"/>
                  </a:solidFill>
                </a:rPr>
                <a:t>German language</a:t>
              </a:r>
              <a:endParaRPr lang="en-DE" sz="2000" b="1" u="sng" dirty="0">
                <a:solidFill>
                  <a:srgbClr val="001A5E"/>
                </a:solidFill>
              </a:endParaRPr>
            </a:p>
          </p:txBody>
        </p:sp>
        <p:pic>
          <p:nvPicPr>
            <p:cNvPr id="9" name="Graphic 8" descr="Chat outline">
              <a:extLst>
                <a:ext uri="{FF2B5EF4-FFF2-40B4-BE49-F238E27FC236}">
                  <a16:creationId xmlns:a16="http://schemas.microsoft.com/office/drawing/2014/main" id="{3AA8F50C-861F-66D0-39A1-A6DF517DF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6877" y="3385665"/>
              <a:ext cx="533458" cy="53345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90406679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97DD1A7-0AC8-B7C8-CF7F-7AA48D46D7B6}"/>
              </a:ext>
            </a:extLst>
          </p:cNvPr>
          <p:cNvSpPr/>
          <p:nvPr/>
        </p:nvSpPr>
        <p:spPr>
          <a:xfrm>
            <a:off x="8171886" y="3609975"/>
            <a:ext cx="3413432" cy="2650147"/>
          </a:xfrm>
          <a:prstGeom prst="roundRect">
            <a:avLst/>
          </a:prstGeom>
          <a:solidFill>
            <a:schemeClr val="bg1"/>
          </a:solidFill>
          <a:ln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000" b="1" u="sng">
              <a:solidFill>
                <a:srgbClr val="001A5E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2525AB6-BF25-4B9E-C8AF-160290651593}"/>
              </a:ext>
            </a:extLst>
          </p:cNvPr>
          <p:cNvSpPr/>
          <p:nvPr/>
        </p:nvSpPr>
        <p:spPr>
          <a:xfrm>
            <a:off x="4368799" y="3609975"/>
            <a:ext cx="3447488" cy="2650147"/>
          </a:xfrm>
          <a:prstGeom prst="roundRect">
            <a:avLst/>
          </a:prstGeom>
          <a:solidFill>
            <a:schemeClr val="bg1"/>
          </a:solidFill>
          <a:ln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000" b="1" u="sng">
              <a:solidFill>
                <a:srgbClr val="001A5E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34D4AD-02D8-4BB2-A634-492F03B724C2}"/>
              </a:ext>
            </a:extLst>
          </p:cNvPr>
          <p:cNvSpPr/>
          <p:nvPr/>
        </p:nvSpPr>
        <p:spPr>
          <a:xfrm>
            <a:off x="599768" y="3609975"/>
            <a:ext cx="3413432" cy="2650147"/>
          </a:xfrm>
          <a:prstGeom prst="roundRect">
            <a:avLst/>
          </a:prstGeom>
          <a:solidFill>
            <a:schemeClr val="bg1"/>
          </a:solidFill>
          <a:ln>
            <a:solidFill>
              <a:srgbClr val="001A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000" b="1" u="sng">
              <a:solidFill>
                <a:srgbClr val="001A5E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0BFAA9-BF07-617D-B41C-EA3B12314200}"/>
              </a:ext>
            </a:extLst>
          </p:cNvPr>
          <p:cNvSpPr/>
          <p:nvPr/>
        </p:nvSpPr>
        <p:spPr>
          <a:xfrm>
            <a:off x="1288678" y="1978248"/>
            <a:ext cx="1994642" cy="1994642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E5A1D2-504A-3256-6371-0049933A68AB}"/>
              </a:ext>
            </a:extLst>
          </p:cNvPr>
          <p:cNvSpPr/>
          <p:nvPr/>
        </p:nvSpPr>
        <p:spPr>
          <a:xfrm>
            <a:off x="5098679" y="2006517"/>
            <a:ext cx="1994642" cy="1994642"/>
          </a:xfrm>
          <a:prstGeom prst="ellipse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6D2555-C5F6-1F48-6294-840BEF97D747}"/>
              </a:ext>
            </a:extLst>
          </p:cNvPr>
          <p:cNvSpPr/>
          <p:nvPr/>
        </p:nvSpPr>
        <p:spPr>
          <a:xfrm>
            <a:off x="8908680" y="2042478"/>
            <a:ext cx="1994642" cy="1994642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9173E9-7F45-57F6-FB2F-6AC603837683}"/>
              </a:ext>
            </a:extLst>
          </p:cNvPr>
          <p:cNvSpPr txBox="1"/>
          <p:nvPr/>
        </p:nvSpPr>
        <p:spPr>
          <a:xfrm>
            <a:off x="203199" y="4309779"/>
            <a:ext cx="4165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rgbClr val="001A5E"/>
                </a:solidFill>
                <a:latin typeface="+mj-lt"/>
              </a:rPr>
              <a:t>Chatbot</a:t>
            </a:r>
            <a:endParaRPr lang="en-US" sz="4000" b="1">
              <a:solidFill>
                <a:srgbClr val="001A5E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A9194-DFF7-A16F-07E6-B36D23462FC3}"/>
              </a:ext>
            </a:extLst>
          </p:cNvPr>
          <p:cNvSpPr txBox="1"/>
          <p:nvPr/>
        </p:nvSpPr>
        <p:spPr>
          <a:xfrm>
            <a:off x="4013200" y="4309780"/>
            <a:ext cx="4165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rgbClr val="001A5E"/>
                </a:solidFill>
                <a:latin typeface="+mj-lt"/>
              </a:rPr>
              <a:t>Method</a:t>
            </a:r>
            <a:endParaRPr lang="en-US" sz="4000" b="1">
              <a:solidFill>
                <a:srgbClr val="001A5E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1AC65-8EBA-F648-E826-AEA14486B12B}"/>
              </a:ext>
            </a:extLst>
          </p:cNvPr>
          <p:cNvSpPr txBox="1"/>
          <p:nvPr/>
        </p:nvSpPr>
        <p:spPr>
          <a:xfrm>
            <a:off x="7737680" y="4309779"/>
            <a:ext cx="4165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rgbClr val="001A5E"/>
                </a:solidFill>
                <a:latin typeface="+mj-lt"/>
              </a:rPr>
              <a:t>Policy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D8DF3-649D-56F2-FACE-36802776E604}"/>
              </a:ext>
            </a:extLst>
          </p:cNvPr>
          <p:cNvSpPr txBox="1"/>
          <p:nvPr/>
        </p:nvSpPr>
        <p:spPr>
          <a:xfrm>
            <a:off x="1573881" y="2280563"/>
            <a:ext cx="13771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>
                <a:solidFill>
                  <a:srgbClr val="001A5E"/>
                </a:solidFill>
                <a:latin typeface="+mj-lt"/>
              </a:rPr>
              <a:t>🤖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0DA0FE-D4E5-6E00-D058-E81138406507}"/>
              </a:ext>
            </a:extLst>
          </p:cNvPr>
          <p:cNvSpPr txBox="1"/>
          <p:nvPr/>
        </p:nvSpPr>
        <p:spPr>
          <a:xfrm>
            <a:off x="5398624" y="2316524"/>
            <a:ext cx="13771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>
                <a:solidFill>
                  <a:srgbClr val="001A5E"/>
                </a:solidFill>
                <a:latin typeface="+mj-lt"/>
              </a:rPr>
              <a:t>🔍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5BE248-BDE0-1BCA-184E-AFBE9965B002}"/>
              </a:ext>
            </a:extLst>
          </p:cNvPr>
          <p:cNvSpPr txBox="1"/>
          <p:nvPr/>
        </p:nvSpPr>
        <p:spPr>
          <a:xfrm>
            <a:off x="9217417" y="2342075"/>
            <a:ext cx="13771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0" i="0">
                <a:solidFill>
                  <a:srgbClr val="001A5E"/>
                </a:solidFill>
                <a:effectLst/>
                <a:latin typeface="+mj-lt"/>
              </a:rPr>
              <a:t>📜</a:t>
            </a:r>
            <a:endParaRPr lang="en-US" sz="8800" b="1">
              <a:solidFill>
                <a:srgbClr val="001A5E"/>
              </a:solidFill>
              <a:latin typeface="+mj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376E143-E9EE-E657-DEDE-106E89DD3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1A5E"/>
                </a:solidFill>
                <a:latin typeface="Google Sans" panose="020B0503030502040204" pitchFamily="34" charset="0"/>
              </a:rPr>
              <a:t>Goal</a:t>
            </a:r>
            <a:endParaRPr lang="en-DE" b="1">
              <a:solidFill>
                <a:srgbClr val="001A5E"/>
              </a:solidFill>
              <a:latin typeface="Google Sans" panose="020B0503030502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877B83-1B00-CC0A-2A35-21897B935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70" y="5268425"/>
            <a:ext cx="515815" cy="51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ster data Vector Icons free download in SVG, PNG Format">
            <a:extLst>
              <a:ext uri="{FF2B5EF4-FFF2-40B4-BE49-F238E27FC236}">
                <a16:creationId xmlns:a16="http://schemas.microsoft.com/office/drawing/2014/main" id="{4793DCE7-08C9-94EF-FE30-FA8C56AC8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54" y="5184049"/>
            <a:ext cx="701035" cy="70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utschland Symbol in Flags">
            <a:extLst>
              <a:ext uri="{FF2B5EF4-FFF2-40B4-BE49-F238E27FC236}">
                <a16:creationId xmlns:a16="http://schemas.microsoft.com/office/drawing/2014/main" id="{81C41B6E-2047-E649-CB33-D8A3190EB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58" y="5354876"/>
            <a:ext cx="522532" cy="34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lacklist Reject Document Icon. Outline Blacklist Reject Document Vector  Icon For Web Design Isolated On White Background Royalty Free SVG,  Cliparts, Vectors, And Stock Illustration. Image 169734709.">
            <a:extLst>
              <a:ext uri="{FF2B5EF4-FFF2-40B4-BE49-F238E27FC236}">
                <a16:creationId xmlns:a16="http://schemas.microsoft.com/office/drawing/2014/main" id="{4EDA0503-7954-6AAC-2D68-64166A1BA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61" y="5268425"/>
            <a:ext cx="597878" cy="59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nfluence - Free brands and logotypes icons">
            <a:extLst>
              <a:ext uri="{FF2B5EF4-FFF2-40B4-BE49-F238E27FC236}">
                <a16:creationId xmlns:a16="http://schemas.microsoft.com/office/drawing/2014/main" id="{39D0A1C1-DA69-FB37-DA07-2480D7E15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399" y="5268425"/>
            <a:ext cx="257769" cy="25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FDC38DC-2116-6452-9183-0188E1A5F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428" y="5561603"/>
            <a:ext cx="248251" cy="22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0CB17C70-A1DB-EAA0-EA0B-579E0EF60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643" y="5224029"/>
            <a:ext cx="315126" cy="31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utomation Symbol in Doodle misc">
            <a:extLst>
              <a:ext uri="{FF2B5EF4-FFF2-40B4-BE49-F238E27FC236}">
                <a16:creationId xmlns:a16="http://schemas.microsoft.com/office/drawing/2014/main" id="{EE9E5195-8B49-E096-AD74-1AA0F2808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88113" y="5278856"/>
            <a:ext cx="515446" cy="51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c 22" descr="Badge Tick outline">
            <a:extLst>
              <a:ext uri="{FF2B5EF4-FFF2-40B4-BE49-F238E27FC236}">
                <a16:creationId xmlns:a16="http://schemas.microsoft.com/office/drawing/2014/main" id="{FFEF3109-328D-CA2E-05AC-DD61C73D07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48801" y="50689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0915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17" grpId="0" animBg="1"/>
      <p:bldP spid="5" grpId="0"/>
      <p:bldP spid="6" grpId="0"/>
      <p:bldP spid="7" grpId="0"/>
      <p:bldP spid="8" grpId="0"/>
      <p:bldP spid="9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7|0.4|5.2|4.3|3.7|6.9|2.6|3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7|0.4|5.2|4.3|3.7|6.9|2.6|3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7|0.4|5.2|4.3|3.7|6.9|2.6|3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7|0.4|5.2|4.3|3.7|6.9|2.6|3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7|0.4|5.2|4.3|3.7|6.9|2.6|3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8.1|17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8.1|17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7|0.4|5.2|4.3|3.7|6.9|2.6|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7|0.4|5.2|4.3|3.7|6.9|2.6|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7|0.4|5.2|4.3|3.7|6.9|2.6|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7|0.4|5.2|4.3|3.7|6.9|2.6|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7|0.4|5.2|4.3|3.7|6.9|2.6|3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7|0.4|5.2|4.3|3.7|6.9|2.6|3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7|0.4|5.2|4.3|3.7|6.9|2.6|3.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Google Sans"/>
        <a:ea typeface=""/>
        <a:cs typeface=""/>
      </a:majorFont>
      <a:minorFont>
        <a:latin typeface="Google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798</Words>
  <Application>Microsoft Office PowerPoint</Application>
  <PresentationFormat>Widescreen</PresentationFormat>
  <Paragraphs>287</Paragraphs>
  <Slides>35</Slides>
  <Notes>1</Notes>
  <HiddenSlides>17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Google Sans</vt:lpstr>
      <vt:lpstr>Calibri</vt:lpstr>
      <vt:lpstr>Arial</vt:lpstr>
      <vt:lpstr>Office Theme</vt:lpstr>
      <vt:lpstr>DEMO DAY - SLIDE (1 min)</vt:lpstr>
      <vt:lpstr>QAChat</vt:lpstr>
      <vt:lpstr>DEMO DAY - PRESENTATION (10 min)</vt:lpstr>
      <vt:lpstr>PowerPoint Presentation</vt:lpstr>
      <vt:lpstr>QAChat</vt:lpstr>
      <vt:lpstr>Team</vt:lpstr>
      <vt:lpstr>Short Animation Slack Bot</vt:lpstr>
      <vt:lpstr>Goal</vt:lpstr>
      <vt:lpstr>Goal</vt:lpstr>
      <vt:lpstr>Why not ChatGPT?</vt:lpstr>
      <vt:lpstr>Semantic Search</vt:lpstr>
      <vt:lpstr>Semantic Search</vt:lpstr>
      <vt:lpstr>Semantic Search</vt:lpstr>
      <vt:lpstr>Semantic Search</vt:lpstr>
      <vt:lpstr>LLM / Prompt Engineering</vt:lpstr>
      <vt:lpstr>LLM / Prompt Engineering</vt:lpstr>
      <vt:lpstr>LLM / Prompt Engineering</vt:lpstr>
      <vt:lpstr>Architecture</vt:lpstr>
      <vt:lpstr>THANK YOU!</vt:lpstr>
      <vt:lpstr>THANK YOU!</vt:lpstr>
      <vt:lpstr>PowerPoint Presentation</vt:lpstr>
      <vt:lpstr>Architecture</vt:lpstr>
      <vt:lpstr>Architecture</vt:lpstr>
      <vt:lpstr>DEMO DAY VIDEO (3 min)</vt:lpstr>
      <vt:lpstr>PowerPoint Presentation</vt:lpstr>
      <vt:lpstr>QAChat</vt:lpstr>
      <vt:lpstr>QAChat</vt:lpstr>
      <vt:lpstr>Architecture</vt:lpstr>
      <vt:lpstr>Requirements</vt:lpstr>
      <vt:lpstr>Demo</vt:lpstr>
      <vt:lpstr>QAChat Team</vt:lpstr>
      <vt:lpstr>QAChat Team</vt:lpstr>
      <vt:lpstr>TRASHCAN (not cannot)</vt:lpstr>
      <vt:lpstr>PowerPoint Presentation</vt:lpstr>
      <vt:lpstr>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TU-Pseudonym 8205172932578916</dc:creator>
  <cp:lastModifiedBy>Hafidz Arifin</cp:lastModifiedBy>
  <cp:revision>4</cp:revision>
  <dcterms:created xsi:type="dcterms:W3CDTF">2023-07-01T10:11:33Z</dcterms:created>
  <dcterms:modified xsi:type="dcterms:W3CDTF">2023-07-18T10:20:16Z</dcterms:modified>
</cp:coreProperties>
</file>